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75"/>
  </p:notesMasterIdLst>
  <p:handoutMasterIdLst>
    <p:handoutMasterId r:id="rId76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73" r:id="rId11"/>
    <p:sldId id="274" r:id="rId12"/>
    <p:sldId id="266" r:id="rId13"/>
    <p:sldId id="369" r:id="rId14"/>
    <p:sldId id="267" r:id="rId15"/>
    <p:sldId id="268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300" r:id="rId25"/>
    <p:sldId id="287" r:id="rId26"/>
    <p:sldId id="299" r:id="rId27"/>
    <p:sldId id="289" r:id="rId28"/>
    <p:sldId id="294" r:id="rId29"/>
    <p:sldId id="290" r:id="rId30"/>
    <p:sldId id="292" r:id="rId31"/>
    <p:sldId id="335" r:id="rId32"/>
    <p:sldId id="284" r:id="rId33"/>
    <p:sldId id="285" r:id="rId34"/>
    <p:sldId id="286" r:id="rId35"/>
    <p:sldId id="303" r:id="rId36"/>
    <p:sldId id="304" r:id="rId37"/>
    <p:sldId id="305" r:id="rId38"/>
    <p:sldId id="306" r:id="rId39"/>
    <p:sldId id="311" r:id="rId40"/>
    <p:sldId id="312" r:id="rId41"/>
    <p:sldId id="314" r:id="rId42"/>
    <p:sldId id="315" r:id="rId43"/>
    <p:sldId id="317" r:id="rId44"/>
    <p:sldId id="316" r:id="rId45"/>
    <p:sldId id="318" r:id="rId46"/>
    <p:sldId id="319" r:id="rId47"/>
    <p:sldId id="320" r:id="rId48"/>
    <p:sldId id="321" r:id="rId49"/>
    <p:sldId id="322" r:id="rId50"/>
    <p:sldId id="323" r:id="rId51"/>
    <p:sldId id="326" r:id="rId52"/>
    <p:sldId id="327" r:id="rId53"/>
    <p:sldId id="328" r:id="rId54"/>
    <p:sldId id="329" r:id="rId55"/>
    <p:sldId id="349" r:id="rId56"/>
    <p:sldId id="350" r:id="rId57"/>
    <p:sldId id="351" r:id="rId58"/>
    <p:sldId id="353" r:id="rId59"/>
    <p:sldId id="354" r:id="rId60"/>
    <p:sldId id="356" r:id="rId61"/>
    <p:sldId id="336" r:id="rId62"/>
    <p:sldId id="337" r:id="rId63"/>
    <p:sldId id="358" r:id="rId64"/>
    <p:sldId id="363" r:id="rId65"/>
    <p:sldId id="357" r:id="rId66"/>
    <p:sldId id="367" r:id="rId67"/>
    <p:sldId id="338" r:id="rId68"/>
    <p:sldId id="365" r:id="rId69"/>
    <p:sldId id="366" r:id="rId70"/>
    <p:sldId id="347" r:id="rId71"/>
    <p:sldId id="348" r:id="rId72"/>
    <p:sldId id="368" r:id="rId73"/>
    <p:sldId id="272" r:id="rId7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2336" autoAdjust="0"/>
  </p:normalViewPr>
  <p:slideViewPr>
    <p:cSldViewPr>
      <p:cViewPr varScale="1">
        <p:scale>
          <a:sx n="113" d="100"/>
          <a:sy n="113" d="100"/>
        </p:scale>
        <p:origin x="16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B737A-A8C1-4D80-8EFC-C9563DFA701C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DD3D9CF2-DC59-4E46-9CF1-2C20E165FE6E}">
      <dgm:prSet phldrT="[文本]"/>
      <dgm:spPr/>
      <dgm:t>
        <a:bodyPr/>
        <a:lstStyle/>
        <a:p>
          <a:r>
            <a:rPr lang="zh-CN" altLang="en-US" dirty="0" smtClean="0">
              <a:latin typeface="+mj-ea"/>
              <a:ea typeface="+mj-ea"/>
            </a:rPr>
            <a:t>新闻、学术论文</a:t>
          </a:r>
          <a:endParaRPr lang="zh-CN" altLang="en-US" dirty="0">
            <a:latin typeface="+mj-ea"/>
            <a:ea typeface="+mj-ea"/>
          </a:endParaRPr>
        </a:p>
      </dgm:t>
    </dgm:pt>
    <dgm:pt modelId="{9E324DEA-D347-476C-B27A-D1AD7CEAA6A2}" type="parTrans" cxnId="{CF4089FB-C2E6-47E4-BB0E-5B533823DCAB}">
      <dgm:prSet/>
      <dgm:spPr/>
      <dgm:t>
        <a:bodyPr/>
        <a:lstStyle/>
        <a:p>
          <a:endParaRPr lang="zh-CN" altLang="en-US"/>
        </a:p>
      </dgm:t>
    </dgm:pt>
    <dgm:pt modelId="{3A21BFC0-1E8A-45D0-92DE-0F7F4869B958}" type="sibTrans" cxnId="{CF4089FB-C2E6-47E4-BB0E-5B533823DCAB}">
      <dgm:prSet/>
      <dgm:spPr/>
      <dgm:t>
        <a:bodyPr/>
        <a:lstStyle/>
        <a:p>
          <a:endParaRPr lang="zh-CN" altLang="en-US"/>
        </a:p>
      </dgm:t>
    </dgm:pt>
    <dgm:pt modelId="{CEABD02C-5640-4D61-9C1F-DF59F8BD4376}">
      <dgm:prSet phldrT="[文本]"/>
      <dgm:spPr/>
      <dgm:t>
        <a:bodyPr/>
        <a:lstStyle/>
        <a:p>
          <a:r>
            <a:rPr lang="zh-CN" altLang="en-US" dirty="0" smtClean="0">
              <a:latin typeface="+mj-ea"/>
              <a:ea typeface="+mj-ea"/>
            </a:rPr>
            <a:t>社会化标注</a:t>
          </a:r>
          <a:endParaRPr lang="zh-CN" altLang="en-US" dirty="0">
            <a:latin typeface="+mj-ea"/>
            <a:ea typeface="+mj-ea"/>
          </a:endParaRPr>
        </a:p>
      </dgm:t>
    </dgm:pt>
    <dgm:pt modelId="{7A822E61-D44D-4F7F-91CA-55ABB0D109CA}" type="parTrans" cxnId="{CA1CB68A-1799-4A85-9403-F26B1D7527CF}">
      <dgm:prSet/>
      <dgm:spPr/>
      <dgm:t>
        <a:bodyPr/>
        <a:lstStyle/>
        <a:p>
          <a:endParaRPr lang="zh-CN" altLang="en-US"/>
        </a:p>
      </dgm:t>
    </dgm:pt>
    <dgm:pt modelId="{3AC45844-3516-45B5-A811-F2814B53E7CF}" type="sibTrans" cxnId="{CA1CB68A-1799-4A85-9403-F26B1D7527CF}">
      <dgm:prSet/>
      <dgm:spPr/>
      <dgm:t>
        <a:bodyPr/>
        <a:lstStyle/>
        <a:p>
          <a:endParaRPr lang="zh-CN" altLang="en-US"/>
        </a:p>
      </dgm:t>
    </dgm:pt>
    <dgm:pt modelId="{2F975DF7-FADC-4A7C-AC0F-CD8B63201D6F}" type="pres">
      <dgm:prSet presAssocID="{B62B737A-A8C1-4D80-8EFC-C9563DFA701C}" presName="Name0" presStyleCnt="0">
        <dgm:presLayoutVars>
          <dgm:dir/>
          <dgm:resizeHandles val="exact"/>
        </dgm:presLayoutVars>
      </dgm:prSet>
      <dgm:spPr/>
    </dgm:pt>
    <dgm:pt modelId="{94F6C4BC-9ADA-4686-894A-B8DAA88ACADF}" type="pres">
      <dgm:prSet presAssocID="{DD3D9CF2-DC59-4E46-9CF1-2C20E165FE6E}" presName="node" presStyleLbl="node1" presStyleIdx="0" presStyleCnt="2" custLinFactNeighborY="111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674923-A98B-42C3-8151-4406ECD5B893}" type="pres">
      <dgm:prSet presAssocID="{3A21BFC0-1E8A-45D0-92DE-0F7F4869B958}" presName="sibTrans" presStyleLbl="sibTrans2D1" presStyleIdx="0" presStyleCnt="1"/>
      <dgm:spPr/>
      <dgm:t>
        <a:bodyPr/>
        <a:lstStyle/>
        <a:p>
          <a:endParaRPr lang="zh-CN" altLang="en-US"/>
        </a:p>
      </dgm:t>
    </dgm:pt>
    <dgm:pt modelId="{61861FCE-63A0-4E77-B05C-982F8DCB9A11}" type="pres">
      <dgm:prSet presAssocID="{3A21BFC0-1E8A-45D0-92DE-0F7F4869B958}" presName="connectorText" presStyleLbl="sibTrans2D1" presStyleIdx="0" presStyleCnt="1"/>
      <dgm:spPr/>
      <dgm:t>
        <a:bodyPr/>
        <a:lstStyle/>
        <a:p>
          <a:endParaRPr lang="zh-CN" altLang="en-US"/>
        </a:p>
      </dgm:t>
    </dgm:pt>
    <dgm:pt modelId="{D81C4B3D-F650-4A98-A41B-D44650045A5E}" type="pres">
      <dgm:prSet presAssocID="{CEABD02C-5640-4D61-9C1F-DF59F8BD437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F4089FB-C2E6-47E4-BB0E-5B533823DCAB}" srcId="{B62B737A-A8C1-4D80-8EFC-C9563DFA701C}" destId="{DD3D9CF2-DC59-4E46-9CF1-2C20E165FE6E}" srcOrd="0" destOrd="0" parTransId="{9E324DEA-D347-476C-B27A-D1AD7CEAA6A2}" sibTransId="{3A21BFC0-1E8A-45D0-92DE-0F7F4869B958}"/>
    <dgm:cxn modelId="{A0D44786-562A-491D-BA34-54902A82C841}" type="presOf" srcId="{B62B737A-A8C1-4D80-8EFC-C9563DFA701C}" destId="{2F975DF7-FADC-4A7C-AC0F-CD8B63201D6F}" srcOrd="0" destOrd="0" presId="urn:microsoft.com/office/officeart/2005/8/layout/process1"/>
    <dgm:cxn modelId="{ADE8E956-1E8D-4490-8B57-F0C7319513B5}" type="presOf" srcId="{CEABD02C-5640-4D61-9C1F-DF59F8BD4376}" destId="{D81C4B3D-F650-4A98-A41B-D44650045A5E}" srcOrd="0" destOrd="0" presId="urn:microsoft.com/office/officeart/2005/8/layout/process1"/>
    <dgm:cxn modelId="{CA1CB68A-1799-4A85-9403-F26B1D7527CF}" srcId="{B62B737A-A8C1-4D80-8EFC-C9563DFA701C}" destId="{CEABD02C-5640-4D61-9C1F-DF59F8BD4376}" srcOrd="1" destOrd="0" parTransId="{7A822E61-D44D-4F7F-91CA-55ABB0D109CA}" sibTransId="{3AC45844-3516-45B5-A811-F2814B53E7CF}"/>
    <dgm:cxn modelId="{003CC59A-7A89-452D-8C79-7E4B5CF44A6B}" type="presOf" srcId="{DD3D9CF2-DC59-4E46-9CF1-2C20E165FE6E}" destId="{94F6C4BC-9ADA-4686-894A-B8DAA88ACADF}" srcOrd="0" destOrd="0" presId="urn:microsoft.com/office/officeart/2005/8/layout/process1"/>
    <dgm:cxn modelId="{8FB48DB8-37F7-48ED-8BC8-5A4308FCEA16}" type="presOf" srcId="{3A21BFC0-1E8A-45D0-92DE-0F7F4869B958}" destId="{68674923-A98B-42C3-8151-4406ECD5B893}" srcOrd="0" destOrd="0" presId="urn:microsoft.com/office/officeart/2005/8/layout/process1"/>
    <dgm:cxn modelId="{55E285D9-4A91-424B-A4D7-A8A949342DDB}" type="presOf" srcId="{3A21BFC0-1E8A-45D0-92DE-0F7F4869B958}" destId="{61861FCE-63A0-4E77-B05C-982F8DCB9A11}" srcOrd="1" destOrd="0" presId="urn:microsoft.com/office/officeart/2005/8/layout/process1"/>
    <dgm:cxn modelId="{90EDDCA8-297A-47AC-9688-0331D391CE96}" type="presParOf" srcId="{2F975DF7-FADC-4A7C-AC0F-CD8B63201D6F}" destId="{94F6C4BC-9ADA-4686-894A-B8DAA88ACADF}" srcOrd="0" destOrd="0" presId="urn:microsoft.com/office/officeart/2005/8/layout/process1"/>
    <dgm:cxn modelId="{7E66C545-5055-4D1C-94B9-06AF294633DF}" type="presParOf" srcId="{2F975DF7-FADC-4A7C-AC0F-CD8B63201D6F}" destId="{68674923-A98B-42C3-8151-4406ECD5B893}" srcOrd="1" destOrd="0" presId="urn:microsoft.com/office/officeart/2005/8/layout/process1"/>
    <dgm:cxn modelId="{4299D4E4-144D-4835-9356-C234281A21EA}" type="presParOf" srcId="{68674923-A98B-42C3-8151-4406ECD5B893}" destId="{61861FCE-63A0-4E77-B05C-982F8DCB9A11}" srcOrd="0" destOrd="0" presId="urn:microsoft.com/office/officeart/2005/8/layout/process1"/>
    <dgm:cxn modelId="{08E85EDB-FFFE-43E0-B19B-515C7ECFE4D8}" type="presParOf" srcId="{2F975DF7-FADC-4A7C-AC0F-CD8B63201D6F}" destId="{D81C4B3D-F650-4A98-A41B-D44650045A5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0264CB-664E-4274-843F-34B8B502110D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D94D351-8C04-432A-B8C9-347175DC866C}">
      <dgm:prSet phldrT="[文本]" custT="1"/>
      <dgm:spPr/>
      <dgm:t>
        <a:bodyPr/>
        <a:lstStyle/>
        <a:p>
          <a:r>
            <a:rPr lang="zh-CN" altLang="en-US" sz="2800" b="1" dirty="0" smtClean="0">
              <a:latin typeface="+mn-ea"/>
              <a:ea typeface="+mn-ea"/>
            </a:rPr>
            <a:t>关键词标注</a:t>
          </a:r>
          <a:endParaRPr lang="zh-CN" altLang="en-US" sz="2800" b="1" dirty="0">
            <a:latin typeface="+mn-ea"/>
            <a:ea typeface="+mn-ea"/>
          </a:endParaRPr>
        </a:p>
      </dgm:t>
    </dgm:pt>
    <dgm:pt modelId="{31F14572-5F4A-4C8E-9574-FC6A548AA214}" type="parTrans" cxnId="{63828155-3F69-4D55-A80C-1AD98EB0F392}">
      <dgm:prSet/>
      <dgm:spPr/>
      <dgm:t>
        <a:bodyPr/>
        <a:lstStyle/>
        <a:p>
          <a:endParaRPr lang="zh-CN" altLang="en-US" sz="2400" b="1">
            <a:latin typeface="+mn-ea"/>
            <a:ea typeface="+mn-ea"/>
          </a:endParaRPr>
        </a:p>
      </dgm:t>
    </dgm:pt>
    <dgm:pt modelId="{BB421338-F6FB-4A30-9E4C-18B7DBFF06E3}" type="sibTrans" cxnId="{63828155-3F69-4D55-A80C-1AD98EB0F392}">
      <dgm:prSet/>
      <dgm:spPr/>
      <dgm:t>
        <a:bodyPr/>
        <a:lstStyle/>
        <a:p>
          <a:endParaRPr lang="zh-CN" altLang="en-US" sz="2400" b="1">
            <a:latin typeface="+mn-ea"/>
            <a:ea typeface="+mn-ea"/>
          </a:endParaRPr>
        </a:p>
      </dgm:t>
    </dgm:pt>
    <dgm:pt modelId="{22077E57-1A3B-4D4E-B327-915CF270A165}">
      <dgm:prSet phldrT="[文本]" custT="1"/>
      <dgm:spPr/>
      <dgm:t>
        <a:bodyPr/>
        <a:lstStyle/>
        <a:p>
          <a:r>
            <a:rPr lang="zh-CN" altLang="en-US" sz="3200" b="1" dirty="0" smtClean="0">
              <a:latin typeface="+mn-ea"/>
              <a:ea typeface="+mn-ea"/>
            </a:rPr>
            <a:t>关键词抽取</a:t>
          </a:r>
          <a:endParaRPr lang="zh-CN" altLang="en-US" sz="3200" b="1" dirty="0">
            <a:latin typeface="+mn-ea"/>
            <a:ea typeface="+mn-ea"/>
          </a:endParaRPr>
        </a:p>
      </dgm:t>
    </dgm:pt>
    <dgm:pt modelId="{7E2A3E7F-8195-491F-BAF0-B35171C44B41}" type="parTrans" cxnId="{EBEC16A4-CA3E-4539-911B-564FEFDF9AFF}">
      <dgm:prSet custT="1"/>
      <dgm:spPr/>
      <dgm:t>
        <a:bodyPr/>
        <a:lstStyle/>
        <a:p>
          <a:endParaRPr lang="zh-CN" altLang="en-US" sz="700" b="1">
            <a:latin typeface="+mn-ea"/>
            <a:ea typeface="+mn-ea"/>
          </a:endParaRPr>
        </a:p>
      </dgm:t>
    </dgm:pt>
    <dgm:pt modelId="{CDB654A2-E1F4-432F-B890-7F73B6064B32}" type="sibTrans" cxnId="{EBEC16A4-CA3E-4539-911B-564FEFDF9AFF}">
      <dgm:prSet/>
      <dgm:spPr/>
      <dgm:t>
        <a:bodyPr/>
        <a:lstStyle/>
        <a:p>
          <a:endParaRPr lang="zh-CN" altLang="en-US" sz="2400" b="1">
            <a:latin typeface="+mn-ea"/>
            <a:ea typeface="+mn-ea"/>
          </a:endParaRPr>
        </a:p>
      </dgm:t>
    </dgm:pt>
    <dgm:pt modelId="{BBD19577-D6D8-4651-A9F5-AE6793B4064E}">
      <dgm:prSet phldrT="[文本]" custT="1"/>
      <dgm:spPr/>
      <dgm:t>
        <a:bodyPr/>
        <a:lstStyle/>
        <a:p>
          <a:r>
            <a:rPr lang="zh-CN" altLang="en-US" sz="3200" b="1" dirty="0" smtClean="0">
              <a:latin typeface="+mn-ea"/>
              <a:ea typeface="+mn-ea"/>
            </a:rPr>
            <a:t>关键词分配</a:t>
          </a:r>
          <a:endParaRPr lang="zh-CN" altLang="en-US" sz="3200" b="1" dirty="0">
            <a:latin typeface="+mn-ea"/>
            <a:ea typeface="+mn-ea"/>
          </a:endParaRPr>
        </a:p>
      </dgm:t>
    </dgm:pt>
    <dgm:pt modelId="{8A97B74C-7142-4FA4-A640-EE7AC4C33924}" type="parTrans" cxnId="{EFA11E8B-1421-46C9-8F19-9319219398C6}">
      <dgm:prSet custT="1"/>
      <dgm:spPr/>
      <dgm:t>
        <a:bodyPr/>
        <a:lstStyle/>
        <a:p>
          <a:endParaRPr lang="zh-CN" altLang="en-US" sz="700" b="1">
            <a:latin typeface="+mn-ea"/>
            <a:ea typeface="+mn-ea"/>
          </a:endParaRPr>
        </a:p>
      </dgm:t>
    </dgm:pt>
    <dgm:pt modelId="{2EE9D79F-CE2D-45DD-877A-4271D56341C4}" type="sibTrans" cxnId="{EFA11E8B-1421-46C9-8F19-9319219398C6}">
      <dgm:prSet/>
      <dgm:spPr/>
      <dgm:t>
        <a:bodyPr/>
        <a:lstStyle/>
        <a:p>
          <a:endParaRPr lang="zh-CN" altLang="en-US" sz="2400" b="1">
            <a:latin typeface="+mn-ea"/>
            <a:ea typeface="+mn-ea"/>
          </a:endParaRPr>
        </a:p>
      </dgm:t>
    </dgm:pt>
    <dgm:pt modelId="{5878D6E6-22D5-42E1-904E-21FB7840FAC3}">
      <dgm:prSet phldrT="[文本]" custT="1"/>
      <dgm:spPr/>
      <dgm:t>
        <a:bodyPr/>
        <a:lstStyle/>
        <a:p>
          <a:r>
            <a:rPr lang="zh-CN" altLang="en-US" sz="3200" b="1" dirty="0" smtClean="0">
              <a:latin typeface="+mn-ea"/>
              <a:ea typeface="+mn-ea"/>
            </a:rPr>
            <a:t>社会化标注</a:t>
          </a:r>
          <a:endParaRPr lang="zh-CN" altLang="en-US" sz="3200" b="1" dirty="0">
            <a:latin typeface="+mn-ea"/>
            <a:ea typeface="+mn-ea"/>
          </a:endParaRPr>
        </a:p>
      </dgm:t>
    </dgm:pt>
    <dgm:pt modelId="{474B9C33-A484-4DCB-97DB-34FCC644169F}" type="parTrans" cxnId="{6E55B3CB-AC54-425F-9A8B-B5517C10A8DB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70A12BBF-D369-4BD0-8553-7007AE16264E}" type="sibTrans" cxnId="{6E55B3CB-AC54-425F-9A8B-B5517C10A8DB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0BC6D95E-ABD3-4735-BE80-89C16AE9EDB6}" type="pres">
      <dgm:prSet presAssocID="{510264CB-664E-4274-843F-34B8B502110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C001681-D0F0-4F61-8E53-CD793A1A01B7}" type="pres">
      <dgm:prSet presAssocID="{DD94D351-8C04-432A-B8C9-347175DC866C}" presName="root1" presStyleCnt="0"/>
      <dgm:spPr/>
      <dgm:t>
        <a:bodyPr/>
        <a:lstStyle/>
        <a:p>
          <a:endParaRPr lang="zh-CN" altLang="en-US"/>
        </a:p>
      </dgm:t>
    </dgm:pt>
    <dgm:pt modelId="{7BA7DF14-F144-4D45-BCB3-0B75C3550A98}" type="pres">
      <dgm:prSet presAssocID="{DD94D351-8C04-432A-B8C9-347175DC866C}" presName="LevelOneTextNode" presStyleLbl="node0" presStyleIdx="0" presStyleCnt="1" custScaleX="12250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900E97F-F23B-4A42-9793-427F47B59E32}" type="pres">
      <dgm:prSet presAssocID="{DD94D351-8C04-432A-B8C9-347175DC866C}" presName="level2hierChild" presStyleCnt="0"/>
      <dgm:spPr/>
      <dgm:t>
        <a:bodyPr/>
        <a:lstStyle/>
        <a:p>
          <a:endParaRPr lang="zh-CN" altLang="en-US"/>
        </a:p>
      </dgm:t>
    </dgm:pt>
    <dgm:pt modelId="{93F6A251-B959-4C62-8444-8446DCC86AFC}" type="pres">
      <dgm:prSet presAssocID="{7E2A3E7F-8195-491F-BAF0-B35171C44B41}" presName="conn2-1" presStyleLbl="parChTrans1D2" presStyleIdx="0" presStyleCnt="3"/>
      <dgm:spPr/>
      <dgm:t>
        <a:bodyPr/>
        <a:lstStyle/>
        <a:p>
          <a:endParaRPr lang="zh-CN" altLang="en-US"/>
        </a:p>
      </dgm:t>
    </dgm:pt>
    <dgm:pt modelId="{BFBDFC3C-9E37-4941-9887-E107C6355D1A}" type="pres">
      <dgm:prSet presAssocID="{7E2A3E7F-8195-491F-BAF0-B35171C44B41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CB5F10A7-0869-4C99-A2DD-F99CF789DEF1}" type="pres">
      <dgm:prSet presAssocID="{22077E57-1A3B-4D4E-B327-915CF270A165}" presName="root2" presStyleCnt="0"/>
      <dgm:spPr/>
      <dgm:t>
        <a:bodyPr/>
        <a:lstStyle/>
        <a:p>
          <a:endParaRPr lang="zh-CN" altLang="en-US"/>
        </a:p>
      </dgm:t>
    </dgm:pt>
    <dgm:pt modelId="{BD4792D1-0532-496B-A522-884912767F08}" type="pres">
      <dgm:prSet presAssocID="{22077E57-1A3B-4D4E-B327-915CF270A16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1D98B00-7EC4-41F2-9C37-F52A931A0A0A}" type="pres">
      <dgm:prSet presAssocID="{22077E57-1A3B-4D4E-B327-915CF270A165}" presName="level3hierChild" presStyleCnt="0"/>
      <dgm:spPr/>
      <dgm:t>
        <a:bodyPr/>
        <a:lstStyle/>
        <a:p>
          <a:endParaRPr lang="zh-CN" altLang="en-US"/>
        </a:p>
      </dgm:t>
    </dgm:pt>
    <dgm:pt modelId="{E60CF889-1546-48E7-9682-110DEA4C5C25}" type="pres">
      <dgm:prSet presAssocID="{8A97B74C-7142-4FA4-A640-EE7AC4C33924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BB27B14D-9168-49CD-9E48-31083CE2B5B6}" type="pres">
      <dgm:prSet presAssocID="{8A97B74C-7142-4FA4-A640-EE7AC4C33924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94FFE05A-69E8-483D-BA78-B1625F308541}" type="pres">
      <dgm:prSet presAssocID="{BBD19577-D6D8-4651-A9F5-AE6793B4064E}" presName="root2" presStyleCnt="0"/>
      <dgm:spPr/>
      <dgm:t>
        <a:bodyPr/>
        <a:lstStyle/>
        <a:p>
          <a:endParaRPr lang="zh-CN" altLang="en-US"/>
        </a:p>
      </dgm:t>
    </dgm:pt>
    <dgm:pt modelId="{0EF77561-6B2F-411B-8783-E336C2500A4B}" type="pres">
      <dgm:prSet presAssocID="{BBD19577-D6D8-4651-A9F5-AE6793B4064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CB3BC85-34FA-47A6-A6C8-8D54FC5BFC5E}" type="pres">
      <dgm:prSet presAssocID="{BBD19577-D6D8-4651-A9F5-AE6793B4064E}" presName="level3hierChild" presStyleCnt="0"/>
      <dgm:spPr/>
      <dgm:t>
        <a:bodyPr/>
        <a:lstStyle/>
        <a:p>
          <a:endParaRPr lang="zh-CN" altLang="en-US"/>
        </a:p>
      </dgm:t>
    </dgm:pt>
    <dgm:pt modelId="{6CF4EA0A-218C-4BD2-AB81-71C2D4FE0DF3}" type="pres">
      <dgm:prSet presAssocID="{474B9C33-A484-4DCB-97DB-34FCC644169F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677C7D7D-8F8C-4F25-AF1A-7B7337E27EC2}" type="pres">
      <dgm:prSet presAssocID="{474B9C33-A484-4DCB-97DB-34FCC644169F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8E6952FD-16EB-4FC1-94E5-668B0AEC3839}" type="pres">
      <dgm:prSet presAssocID="{5878D6E6-22D5-42E1-904E-21FB7840FAC3}" presName="root2" presStyleCnt="0"/>
      <dgm:spPr/>
      <dgm:t>
        <a:bodyPr/>
        <a:lstStyle/>
        <a:p>
          <a:endParaRPr lang="zh-CN" altLang="en-US"/>
        </a:p>
      </dgm:t>
    </dgm:pt>
    <dgm:pt modelId="{0BCF87E7-B45B-4BE0-9930-3C3B1C4845A0}" type="pres">
      <dgm:prSet presAssocID="{5878D6E6-22D5-42E1-904E-21FB7840FAC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B9113C9-5791-479B-B119-70522AE950E5}" type="pres">
      <dgm:prSet presAssocID="{5878D6E6-22D5-42E1-904E-21FB7840FAC3}" presName="level3hierChild" presStyleCnt="0"/>
      <dgm:spPr/>
      <dgm:t>
        <a:bodyPr/>
        <a:lstStyle/>
        <a:p>
          <a:endParaRPr lang="zh-CN" altLang="en-US"/>
        </a:p>
      </dgm:t>
    </dgm:pt>
  </dgm:ptLst>
  <dgm:cxnLst>
    <dgm:cxn modelId="{EBEC16A4-CA3E-4539-911B-564FEFDF9AFF}" srcId="{DD94D351-8C04-432A-B8C9-347175DC866C}" destId="{22077E57-1A3B-4D4E-B327-915CF270A165}" srcOrd="0" destOrd="0" parTransId="{7E2A3E7F-8195-491F-BAF0-B35171C44B41}" sibTransId="{CDB654A2-E1F4-432F-B890-7F73B6064B32}"/>
    <dgm:cxn modelId="{BE1DBA15-C88F-40C6-8C11-7AC52A4A8420}" type="presOf" srcId="{BBD19577-D6D8-4651-A9F5-AE6793B4064E}" destId="{0EF77561-6B2F-411B-8783-E336C2500A4B}" srcOrd="0" destOrd="0" presId="urn:microsoft.com/office/officeart/2005/8/layout/hierarchy2"/>
    <dgm:cxn modelId="{22A94E69-8707-4069-9978-9CE76862A9A5}" type="presOf" srcId="{474B9C33-A484-4DCB-97DB-34FCC644169F}" destId="{677C7D7D-8F8C-4F25-AF1A-7B7337E27EC2}" srcOrd="1" destOrd="0" presId="urn:microsoft.com/office/officeart/2005/8/layout/hierarchy2"/>
    <dgm:cxn modelId="{CA74C0AE-C0C4-4B9A-A8B0-DA0C85A1F1E0}" type="presOf" srcId="{7E2A3E7F-8195-491F-BAF0-B35171C44B41}" destId="{BFBDFC3C-9E37-4941-9887-E107C6355D1A}" srcOrd="1" destOrd="0" presId="urn:microsoft.com/office/officeart/2005/8/layout/hierarchy2"/>
    <dgm:cxn modelId="{ED02F51B-ADF9-405E-A0D1-2DC10A24FB8F}" type="presOf" srcId="{7E2A3E7F-8195-491F-BAF0-B35171C44B41}" destId="{93F6A251-B959-4C62-8444-8446DCC86AFC}" srcOrd="0" destOrd="0" presId="urn:microsoft.com/office/officeart/2005/8/layout/hierarchy2"/>
    <dgm:cxn modelId="{EFA11E8B-1421-46C9-8F19-9319219398C6}" srcId="{DD94D351-8C04-432A-B8C9-347175DC866C}" destId="{BBD19577-D6D8-4651-A9F5-AE6793B4064E}" srcOrd="1" destOrd="0" parTransId="{8A97B74C-7142-4FA4-A640-EE7AC4C33924}" sibTransId="{2EE9D79F-CE2D-45DD-877A-4271D56341C4}"/>
    <dgm:cxn modelId="{C1C697AB-2D32-4A49-AA87-8F61A43F8454}" type="presOf" srcId="{8A97B74C-7142-4FA4-A640-EE7AC4C33924}" destId="{BB27B14D-9168-49CD-9E48-31083CE2B5B6}" srcOrd="1" destOrd="0" presId="urn:microsoft.com/office/officeart/2005/8/layout/hierarchy2"/>
    <dgm:cxn modelId="{CA220406-1D3C-44D1-A770-7F0D5305FAD9}" type="presOf" srcId="{DD94D351-8C04-432A-B8C9-347175DC866C}" destId="{7BA7DF14-F144-4D45-BCB3-0B75C3550A98}" srcOrd="0" destOrd="0" presId="urn:microsoft.com/office/officeart/2005/8/layout/hierarchy2"/>
    <dgm:cxn modelId="{3F72BCBE-5C64-41E8-8428-E63EB9FDE6A2}" type="presOf" srcId="{22077E57-1A3B-4D4E-B327-915CF270A165}" destId="{BD4792D1-0532-496B-A522-884912767F08}" srcOrd="0" destOrd="0" presId="urn:microsoft.com/office/officeart/2005/8/layout/hierarchy2"/>
    <dgm:cxn modelId="{63828155-3F69-4D55-A80C-1AD98EB0F392}" srcId="{510264CB-664E-4274-843F-34B8B502110D}" destId="{DD94D351-8C04-432A-B8C9-347175DC866C}" srcOrd="0" destOrd="0" parTransId="{31F14572-5F4A-4C8E-9574-FC6A548AA214}" sibTransId="{BB421338-F6FB-4A30-9E4C-18B7DBFF06E3}"/>
    <dgm:cxn modelId="{63F6B8CE-BC40-4DD9-8FFD-71E2C0AD5713}" type="presOf" srcId="{510264CB-664E-4274-843F-34B8B502110D}" destId="{0BC6D95E-ABD3-4735-BE80-89C16AE9EDB6}" srcOrd="0" destOrd="0" presId="urn:microsoft.com/office/officeart/2005/8/layout/hierarchy2"/>
    <dgm:cxn modelId="{40FB0497-F821-49C7-8008-6A0FB6B9772A}" type="presOf" srcId="{474B9C33-A484-4DCB-97DB-34FCC644169F}" destId="{6CF4EA0A-218C-4BD2-AB81-71C2D4FE0DF3}" srcOrd="0" destOrd="0" presId="urn:microsoft.com/office/officeart/2005/8/layout/hierarchy2"/>
    <dgm:cxn modelId="{6B4D44F4-E4AB-447D-8D9A-C86F9AA1163E}" type="presOf" srcId="{8A97B74C-7142-4FA4-A640-EE7AC4C33924}" destId="{E60CF889-1546-48E7-9682-110DEA4C5C25}" srcOrd="0" destOrd="0" presId="urn:microsoft.com/office/officeart/2005/8/layout/hierarchy2"/>
    <dgm:cxn modelId="{12090A22-EF73-4407-A8D4-7B1E9E046E3D}" type="presOf" srcId="{5878D6E6-22D5-42E1-904E-21FB7840FAC3}" destId="{0BCF87E7-B45B-4BE0-9930-3C3B1C4845A0}" srcOrd="0" destOrd="0" presId="urn:microsoft.com/office/officeart/2005/8/layout/hierarchy2"/>
    <dgm:cxn modelId="{6E55B3CB-AC54-425F-9A8B-B5517C10A8DB}" srcId="{DD94D351-8C04-432A-B8C9-347175DC866C}" destId="{5878D6E6-22D5-42E1-904E-21FB7840FAC3}" srcOrd="2" destOrd="0" parTransId="{474B9C33-A484-4DCB-97DB-34FCC644169F}" sibTransId="{70A12BBF-D369-4BD0-8553-7007AE16264E}"/>
    <dgm:cxn modelId="{6AB8CB1B-787A-45FD-98A3-A716EDF4801F}" type="presParOf" srcId="{0BC6D95E-ABD3-4735-BE80-89C16AE9EDB6}" destId="{CC001681-D0F0-4F61-8E53-CD793A1A01B7}" srcOrd="0" destOrd="0" presId="urn:microsoft.com/office/officeart/2005/8/layout/hierarchy2"/>
    <dgm:cxn modelId="{4E692BA6-6646-4298-A443-4AF1D442B798}" type="presParOf" srcId="{CC001681-D0F0-4F61-8E53-CD793A1A01B7}" destId="{7BA7DF14-F144-4D45-BCB3-0B75C3550A98}" srcOrd="0" destOrd="0" presId="urn:microsoft.com/office/officeart/2005/8/layout/hierarchy2"/>
    <dgm:cxn modelId="{B8831E38-5B40-4FBB-A653-3EA7FB748D66}" type="presParOf" srcId="{CC001681-D0F0-4F61-8E53-CD793A1A01B7}" destId="{E900E97F-F23B-4A42-9793-427F47B59E32}" srcOrd="1" destOrd="0" presId="urn:microsoft.com/office/officeart/2005/8/layout/hierarchy2"/>
    <dgm:cxn modelId="{D072BC9F-D5C6-4EE2-B080-1BAF9CD0D7C7}" type="presParOf" srcId="{E900E97F-F23B-4A42-9793-427F47B59E32}" destId="{93F6A251-B959-4C62-8444-8446DCC86AFC}" srcOrd="0" destOrd="0" presId="urn:microsoft.com/office/officeart/2005/8/layout/hierarchy2"/>
    <dgm:cxn modelId="{33C1145B-A0F7-445C-B440-6A588BC9A458}" type="presParOf" srcId="{93F6A251-B959-4C62-8444-8446DCC86AFC}" destId="{BFBDFC3C-9E37-4941-9887-E107C6355D1A}" srcOrd="0" destOrd="0" presId="urn:microsoft.com/office/officeart/2005/8/layout/hierarchy2"/>
    <dgm:cxn modelId="{CF2E47D5-5EB5-477A-88E1-2D89805957E6}" type="presParOf" srcId="{E900E97F-F23B-4A42-9793-427F47B59E32}" destId="{CB5F10A7-0869-4C99-A2DD-F99CF789DEF1}" srcOrd="1" destOrd="0" presId="urn:microsoft.com/office/officeart/2005/8/layout/hierarchy2"/>
    <dgm:cxn modelId="{FC3303E4-9C87-483D-8686-4272A0C156B9}" type="presParOf" srcId="{CB5F10A7-0869-4C99-A2DD-F99CF789DEF1}" destId="{BD4792D1-0532-496B-A522-884912767F08}" srcOrd="0" destOrd="0" presId="urn:microsoft.com/office/officeart/2005/8/layout/hierarchy2"/>
    <dgm:cxn modelId="{3E989EA8-BF7E-47B8-B892-E333D8C6552F}" type="presParOf" srcId="{CB5F10A7-0869-4C99-A2DD-F99CF789DEF1}" destId="{31D98B00-7EC4-41F2-9C37-F52A931A0A0A}" srcOrd="1" destOrd="0" presId="urn:microsoft.com/office/officeart/2005/8/layout/hierarchy2"/>
    <dgm:cxn modelId="{6B6C07CC-BE17-4787-B6E7-4AAB988427A7}" type="presParOf" srcId="{E900E97F-F23B-4A42-9793-427F47B59E32}" destId="{E60CF889-1546-48E7-9682-110DEA4C5C25}" srcOrd="2" destOrd="0" presId="urn:microsoft.com/office/officeart/2005/8/layout/hierarchy2"/>
    <dgm:cxn modelId="{F800CA1D-5BDB-4CB8-8FF1-EE3A062E5771}" type="presParOf" srcId="{E60CF889-1546-48E7-9682-110DEA4C5C25}" destId="{BB27B14D-9168-49CD-9E48-31083CE2B5B6}" srcOrd="0" destOrd="0" presId="urn:microsoft.com/office/officeart/2005/8/layout/hierarchy2"/>
    <dgm:cxn modelId="{52CEEC0A-CD49-4C19-88FC-DA245DE158AB}" type="presParOf" srcId="{E900E97F-F23B-4A42-9793-427F47B59E32}" destId="{94FFE05A-69E8-483D-BA78-B1625F308541}" srcOrd="3" destOrd="0" presId="urn:microsoft.com/office/officeart/2005/8/layout/hierarchy2"/>
    <dgm:cxn modelId="{FEEC14B3-5F05-43E5-8BEC-F42B92749C3D}" type="presParOf" srcId="{94FFE05A-69E8-483D-BA78-B1625F308541}" destId="{0EF77561-6B2F-411B-8783-E336C2500A4B}" srcOrd="0" destOrd="0" presId="urn:microsoft.com/office/officeart/2005/8/layout/hierarchy2"/>
    <dgm:cxn modelId="{EAD8ECC6-F028-4596-B415-B9F7AFB599BA}" type="presParOf" srcId="{94FFE05A-69E8-483D-BA78-B1625F308541}" destId="{6CB3BC85-34FA-47A6-A6C8-8D54FC5BFC5E}" srcOrd="1" destOrd="0" presId="urn:microsoft.com/office/officeart/2005/8/layout/hierarchy2"/>
    <dgm:cxn modelId="{C961D3EA-B2F0-4950-8FCC-55D75D4E6B7F}" type="presParOf" srcId="{E900E97F-F23B-4A42-9793-427F47B59E32}" destId="{6CF4EA0A-218C-4BD2-AB81-71C2D4FE0DF3}" srcOrd="4" destOrd="0" presId="urn:microsoft.com/office/officeart/2005/8/layout/hierarchy2"/>
    <dgm:cxn modelId="{2E3F25B7-4B50-4E69-A4B4-8AB836EE8239}" type="presParOf" srcId="{6CF4EA0A-218C-4BD2-AB81-71C2D4FE0DF3}" destId="{677C7D7D-8F8C-4F25-AF1A-7B7337E27EC2}" srcOrd="0" destOrd="0" presId="urn:microsoft.com/office/officeart/2005/8/layout/hierarchy2"/>
    <dgm:cxn modelId="{8F7707F2-B285-46BB-93BB-CD472A9E9BFE}" type="presParOf" srcId="{E900E97F-F23B-4A42-9793-427F47B59E32}" destId="{8E6952FD-16EB-4FC1-94E5-668B0AEC3839}" srcOrd="5" destOrd="0" presId="urn:microsoft.com/office/officeart/2005/8/layout/hierarchy2"/>
    <dgm:cxn modelId="{AE713DF4-8278-481F-BED1-3BB131D16D75}" type="presParOf" srcId="{8E6952FD-16EB-4FC1-94E5-668B0AEC3839}" destId="{0BCF87E7-B45B-4BE0-9930-3C3B1C4845A0}" srcOrd="0" destOrd="0" presId="urn:microsoft.com/office/officeart/2005/8/layout/hierarchy2"/>
    <dgm:cxn modelId="{8B17D19F-0874-440B-97DE-CCF6DD996E9F}" type="presParOf" srcId="{8E6952FD-16EB-4FC1-94E5-668B0AEC3839}" destId="{4B9113C9-5791-479B-B119-70522AE950E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0264CB-664E-4274-843F-34B8B502110D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D94D351-8C04-432A-B8C9-347175DC866C}">
      <dgm:prSet phldrT="[文本]" custT="1"/>
      <dgm:spPr/>
      <dgm:t>
        <a:bodyPr/>
        <a:lstStyle/>
        <a:p>
          <a:r>
            <a:rPr lang="zh-CN" altLang="en-US" sz="2800" b="1" dirty="0" smtClean="0">
              <a:latin typeface="+mn-ea"/>
              <a:ea typeface="+mn-ea"/>
            </a:rPr>
            <a:t>关键词抽取</a:t>
          </a:r>
          <a:endParaRPr lang="zh-CN" altLang="en-US" sz="2800" b="1" dirty="0">
            <a:latin typeface="+mn-ea"/>
            <a:ea typeface="+mn-ea"/>
          </a:endParaRPr>
        </a:p>
      </dgm:t>
    </dgm:pt>
    <dgm:pt modelId="{31F14572-5F4A-4C8E-9574-FC6A548AA214}" type="parTrans" cxnId="{63828155-3F69-4D55-A80C-1AD98EB0F392}">
      <dgm:prSet/>
      <dgm:spPr/>
      <dgm:t>
        <a:bodyPr/>
        <a:lstStyle/>
        <a:p>
          <a:endParaRPr lang="zh-CN" altLang="en-US" sz="2400" b="1">
            <a:latin typeface="+mn-ea"/>
            <a:ea typeface="+mn-ea"/>
          </a:endParaRPr>
        </a:p>
      </dgm:t>
    </dgm:pt>
    <dgm:pt modelId="{BB421338-F6FB-4A30-9E4C-18B7DBFF06E3}" type="sibTrans" cxnId="{63828155-3F69-4D55-A80C-1AD98EB0F392}">
      <dgm:prSet/>
      <dgm:spPr/>
      <dgm:t>
        <a:bodyPr/>
        <a:lstStyle/>
        <a:p>
          <a:endParaRPr lang="zh-CN" altLang="en-US" sz="2400" b="1">
            <a:latin typeface="+mn-ea"/>
            <a:ea typeface="+mn-ea"/>
          </a:endParaRPr>
        </a:p>
      </dgm:t>
    </dgm:pt>
    <dgm:pt modelId="{22077E57-1A3B-4D4E-B327-915CF270A165}">
      <dgm:prSet phldrT="[文本]" custT="1"/>
      <dgm:spPr/>
      <dgm:t>
        <a:bodyPr/>
        <a:lstStyle/>
        <a:p>
          <a:r>
            <a:rPr lang="zh-CN" altLang="en-US" sz="3200" b="1" dirty="0" smtClean="0">
              <a:latin typeface="+mn-ea"/>
              <a:ea typeface="+mn-ea"/>
            </a:rPr>
            <a:t>有监督</a:t>
          </a:r>
          <a:endParaRPr lang="zh-CN" altLang="en-US" sz="3200" b="1" dirty="0">
            <a:latin typeface="+mn-ea"/>
            <a:ea typeface="+mn-ea"/>
          </a:endParaRPr>
        </a:p>
      </dgm:t>
    </dgm:pt>
    <dgm:pt modelId="{7E2A3E7F-8195-491F-BAF0-B35171C44B41}" type="parTrans" cxnId="{EBEC16A4-CA3E-4539-911B-564FEFDF9AFF}">
      <dgm:prSet custT="1"/>
      <dgm:spPr/>
      <dgm:t>
        <a:bodyPr/>
        <a:lstStyle/>
        <a:p>
          <a:endParaRPr lang="zh-CN" altLang="en-US" sz="700" b="1">
            <a:latin typeface="+mn-ea"/>
            <a:ea typeface="+mn-ea"/>
          </a:endParaRPr>
        </a:p>
      </dgm:t>
    </dgm:pt>
    <dgm:pt modelId="{CDB654A2-E1F4-432F-B890-7F73B6064B32}" type="sibTrans" cxnId="{EBEC16A4-CA3E-4539-911B-564FEFDF9AFF}">
      <dgm:prSet/>
      <dgm:spPr/>
      <dgm:t>
        <a:bodyPr/>
        <a:lstStyle/>
        <a:p>
          <a:endParaRPr lang="zh-CN" altLang="en-US" sz="2400" b="1">
            <a:latin typeface="+mn-ea"/>
            <a:ea typeface="+mn-ea"/>
          </a:endParaRPr>
        </a:p>
      </dgm:t>
    </dgm:pt>
    <dgm:pt modelId="{BBD19577-D6D8-4651-A9F5-AE6793B4064E}">
      <dgm:prSet phldrT="[文本]" custT="1"/>
      <dgm:spPr/>
      <dgm:t>
        <a:bodyPr/>
        <a:lstStyle/>
        <a:p>
          <a:r>
            <a:rPr lang="zh-CN" altLang="en-US" sz="3200" b="1" dirty="0" smtClean="0">
              <a:latin typeface="+mn-ea"/>
              <a:ea typeface="+mn-ea"/>
            </a:rPr>
            <a:t>无监督</a:t>
          </a:r>
          <a:endParaRPr lang="zh-CN" altLang="en-US" sz="3200" b="1" dirty="0">
            <a:latin typeface="+mn-ea"/>
            <a:ea typeface="+mn-ea"/>
          </a:endParaRPr>
        </a:p>
      </dgm:t>
    </dgm:pt>
    <dgm:pt modelId="{8A97B74C-7142-4FA4-A640-EE7AC4C33924}" type="parTrans" cxnId="{EFA11E8B-1421-46C9-8F19-9319219398C6}">
      <dgm:prSet custT="1"/>
      <dgm:spPr/>
      <dgm:t>
        <a:bodyPr/>
        <a:lstStyle/>
        <a:p>
          <a:endParaRPr lang="zh-CN" altLang="en-US" sz="700" b="1">
            <a:latin typeface="+mn-ea"/>
            <a:ea typeface="+mn-ea"/>
          </a:endParaRPr>
        </a:p>
      </dgm:t>
    </dgm:pt>
    <dgm:pt modelId="{2EE9D79F-CE2D-45DD-877A-4271D56341C4}" type="sibTrans" cxnId="{EFA11E8B-1421-46C9-8F19-9319219398C6}">
      <dgm:prSet/>
      <dgm:spPr/>
      <dgm:t>
        <a:bodyPr/>
        <a:lstStyle/>
        <a:p>
          <a:endParaRPr lang="zh-CN" altLang="en-US" sz="2400" b="1">
            <a:latin typeface="+mn-ea"/>
            <a:ea typeface="+mn-ea"/>
          </a:endParaRPr>
        </a:p>
      </dgm:t>
    </dgm:pt>
    <dgm:pt modelId="{9B409284-08FC-462E-932B-3025DF6DBF32}">
      <dgm:prSet phldrT="[文本]" custT="1"/>
      <dgm:spPr/>
      <dgm:t>
        <a:bodyPr/>
        <a:lstStyle/>
        <a:p>
          <a:r>
            <a:rPr lang="zh-CN" altLang="en-US" sz="2800" b="1" dirty="0" smtClean="0">
              <a:latin typeface="+mn-ea"/>
              <a:ea typeface="+mn-ea"/>
            </a:rPr>
            <a:t>词频</a:t>
          </a:r>
          <a:endParaRPr lang="zh-CN" altLang="en-US" sz="2800" b="1" dirty="0">
            <a:latin typeface="+mn-ea"/>
            <a:ea typeface="+mn-ea"/>
          </a:endParaRPr>
        </a:p>
      </dgm:t>
    </dgm:pt>
    <dgm:pt modelId="{46C4ACF5-695D-40EA-BBCD-E00DB12D6A20}" type="parTrans" cxnId="{A646B0C9-1A34-48EF-8D45-84396EF1EA73}">
      <dgm:prSet custT="1"/>
      <dgm:spPr/>
      <dgm:t>
        <a:bodyPr/>
        <a:lstStyle/>
        <a:p>
          <a:endParaRPr lang="zh-CN" altLang="en-US" sz="700" b="1">
            <a:latin typeface="+mn-ea"/>
            <a:ea typeface="+mn-ea"/>
          </a:endParaRPr>
        </a:p>
      </dgm:t>
    </dgm:pt>
    <dgm:pt modelId="{3E630EE3-FCE2-400F-BF2C-FA083AD3F102}" type="sibTrans" cxnId="{A646B0C9-1A34-48EF-8D45-84396EF1EA73}">
      <dgm:prSet/>
      <dgm:spPr/>
      <dgm:t>
        <a:bodyPr/>
        <a:lstStyle/>
        <a:p>
          <a:endParaRPr lang="zh-CN" altLang="en-US" sz="2400" b="1">
            <a:latin typeface="+mn-ea"/>
            <a:ea typeface="+mn-ea"/>
          </a:endParaRPr>
        </a:p>
      </dgm:t>
    </dgm:pt>
    <dgm:pt modelId="{D02B7D0D-23EB-4124-8F62-80EC72FE8874}">
      <dgm:prSet phldrT="[文本]" custT="1"/>
      <dgm:spPr/>
      <dgm:t>
        <a:bodyPr/>
        <a:lstStyle/>
        <a:p>
          <a:r>
            <a:rPr lang="zh-CN" altLang="en-US" sz="2800" b="1" dirty="0" smtClean="0">
              <a:latin typeface="+mn-ea"/>
              <a:ea typeface="+mn-ea"/>
            </a:rPr>
            <a:t>图方法</a:t>
          </a:r>
          <a:endParaRPr lang="zh-CN" altLang="en-US" sz="2800" b="1" dirty="0">
            <a:latin typeface="+mn-ea"/>
            <a:ea typeface="+mn-ea"/>
          </a:endParaRPr>
        </a:p>
      </dgm:t>
    </dgm:pt>
    <dgm:pt modelId="{644D3F1F-D4E1-4F21-8A26-E1BA29FEECC0}" type="parTrans" cxnId="{B6D74477-43DA-48FC-91FF-0D583F758734}">
      <dgm:prSet custT="1"/>
      <dgm:spPr/>
      <dgm:t>
        <a:bodyPr/>
        <a:lstStyle/>
        <a:p>
          <a:endParaRPr lang="zh-CN" altLang="en-US" sz="700" b="1">
            <a:latin typeface="+mn-ea"/>
            <a:ea typeface="+mn-ea"/>
          </a:endParaRPr>
        </a:p>
      </dgm:t>
    </dgm:pt>
    <dgm:pt modelId="{BBF4111D-30DA-4A28-99E8-620C0622CBE8}" type="sibTrans" cxnId="{B6D74477-43DA-48FC-91FF-0D583F758734}">
      <dgm:prSet/>
      <dgm:spPr/>
      <dgm:t>
        <a:bodyPr/>
        <a:lstStyle/>
        <a:p>
          <a:endParaRPr lang="zh-CN" altLang="en-US" sz="2400" b="1">
            <a:latin typeface="+mn-ea"/>
            <a:ea typeface="+mn-ea"/>
          </a:endParaRPr>
        </a:p>
      </dgm:t>
    </dgm:pt>
    <dgm:pt modelId="{D43922EE-6C0A-4DF7-BBD1-36B46264D16F}">
      <dgm:prSet phldrT="[文本]" custT="1"/>
      <dgm:spPr/>
      <dgm:t>
        <a:bodyPr/>
        <a:lstStyle/>
        <a:p>
          <a:r>
            <a:rPr lang="zh-CN" altLang="en-US" sz="3200" b="1" dirty="0" smtClean="0">
              <a:latin typeface="+mn-ea"/>
              <a:ea typeface="+mn-ea"/>
            </a:rPr>
            <a:t>二分类</a:t>
          </a:r>
          <a:endParaRPr lang="zh-CN" altLang="en-US" sz="3200" b="1" dirty="0">
            <a:latin typeface="+mn-ea"/>
            <a:ea typeface="+mn-ea"/>
          </a:endParaRPr>
        </a:p>
      </dgm:t>
    </dgm:pt>
    <dgm:pt modelId="{E9BA48C6-242A-4096-A4D9-B647DEE1138E}" type="parTrans" cxnId="{5A06B130-A004-4B54-ADCA-9F6BD1667F6B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9B29B4EF-B01A-44A3-BB5E-58368F08DD3F}" type="sibTrans" cxnId="{5A06B130-A004-4B54-ADCA-9F6BD1667F6B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670EF8A5-0C56-4824-9B2C-185EE93909CC}">
      <dgm:prSet phldrT="[文本]" custT="1"/>
      <dgm:spPr/>
      <dgm:t>
        <a:bodyPr/>
        <a:lstStyle/>
        <a:p>
          <a:r>
            <a:rPr lang="zh-CN" altLang="en-US" sz="3200" b="1" dirty="0" smtClean="0">
              <a:latin typeface="+mn-ea"/>
              <a:ea typeface="+mn-ea"/>
            </a:rPr>
            <a:t>多分类</a:t>
          </a:r>
          <a:endParaRPr lang="zh-CN" altLang="en-US" sz="3200" b="1" dirty="0">
            <a:latin typeface="+mn-ea"/>
            <a:ea typeface="+mn-ea"/>
          </a:endParaRPr>
        </a:p>
      </dgm:t>
    </dgm:pt>
    <dgm:pt modelId="{636DC3B0-B851-43CB-87F7-999253222238}" type="parTrans" cxnId="{4A55F7A7-5841-467D-A554-2D33F50EBB59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87839398-5E0E-449A-B7A0-9D0C2E3DE79F}" type="sibTrans" cxnId="{4A55F7A7-5841-467D-A554-2D33F50EBB59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0BC6D95E-ABD3-4735-BE80-89C16AE9EDB6}" type="pres">
      <dgm:prSet presAssocID="{510264CB-664E-4274-843F-34B8B502110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C001681-D0F0-4F61-8E53-CD793A1A01B7}" type="pres">
      <dgm:prSet presAssocID="{DD94D351-8C04-432A-B8C9-347175DC866C}" presName="root1" presStyleCnt="0"/>
      <dgm:spPr/>
      <dgm:t>
        <a:bodyPr/>
        <a:lstStyle/>
        <a:p>
          <a:endParaRPr lang="zh-CN" altLang="en-US"/>
        </a:p>
      </dgm:t>
    </dgm:pt>
    <dgm:pt modelId="{7BA7DF14-F144-4D45-BCB3-0B75C3550A98}" type="pres">
      <dgm:prSet presAssocID="{DD94D351-8C04-432A-B8C9-347175DC866C}" presName="LevelOneTextNode" presStyleLbl="node0" presStyleIdx="0" presStyleCnt="1" custScaleX="12250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900E97F-F23B-4A42-9793-427F47B59E32}" type="pres">
      <dgm:prSet presAssocID="{DD94D351-8C04-432A-B8C9-347175DC866C}" presName="level2hierChild" presStyleCnt="0"/>
      <dgm:spPr/>
      <dgm:t>
        <a:bodyPr/>
        <a:lstStyle/>
        <a:p>
          <a:endParaRPr lang="zh-CN" altLang="en-US"/>
        </a:p>
      </dgm:t>
    </dgm:pt>
    <dgm:pt modelId="{93F6A251-B959-4C62-8444-8446DCC86AFC}" type="pres">
      <dgm:prSet presAssocID="{7E2A3E7F-8195-491F-BAF0-B35171C44B41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BFBDFC3C-9E37-4941-9887-E107C6355D1A}" type="pres">
      <dgm:prSet presAssocID="{7E2A3E7F-8195-491F-BAF0-B35171C44B41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CB5F10A7-0869-4C99-A2DD-F99CF789DEF1}" type="pres">
      <dgm:prSet presAssocID="{22077E57-1A3B-4D4E-B327-915CF270A165}" presName="root2" presStyleCnt="0"/>
      <dgm:spPr/>
      <dgm:t>
        <a:bodyPr/>
        <a:lstStyle/>
        <a:p>
          <a:endParaRPr lang="zh-CN" altLang="en-US"/>
        </a:p>
      </dgm:t>
    </dgm:pt>
    <dgm:pt modelId="{BD4792D1-0532-496B-A522-884912767F08}" type="pres">
      <dgm:prSet presAssocID="{22077E57-1A3B-4D4E-B327-915CF270A16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1D98B00-7EC4-41F2-9C37-F52A931A0A0A}" type="pres">
      <dgm:prSet presAssocID="{22077E57-1A3B-4D4E-B327-915CF270A165}" presName="level3hierChild" presStyleCnt="0"/>
      <dgm:spPr/>
      <dgm:t>
        <a:bodyPr/>
        <a:lstStyle/>
        <a:p>
          <a:endParaRPr lang="zh-CN" altLang="en-US"/>
        </a:p>
      </dgm:t>
    </dgm:pt>
    <dgm:pt modelId="{C6E7E9BB-09BD-4939-B95B-852282006C15}" type="pres">
      <dgm:prSet presAssocID="{E9BA48C6-242A-4096-A4D9-B647DEE1138E}" presName="conn2-1" presStyleLbl="parChTrans1D3" presStyleIdx="0" presStyleCnt="4"/>
      <dgm:spPr/>
      <dgm:t>
        <a:bodyPr/>
        <a:lstStyle/>
        <a:p>
          <a:endParaRPr lang="zh-CN" altLang="en-US"/>
        </a:p>
      </dgm:t>
    </dgm:pt>
    <dgm:pt modelId="{91BB4FA6-EDC3-423E-8D03-F075D623270D}" type="pres">
      <dgm:prSet presAssocID="{E9BA48C6-242A-4096-A4D9-B647DEE1138E}" presName="connTx" presStyleLbl="parChTrans1D3" presStyleIdx="0" presStyleCnt="4"/>
      <dgm:spPr/>
      <dgm:t>
        <a:bodyPr/>
        <a:lstStyle/>
        <a:p>
          <a:endParaRPr lang="zh-CN" altLang="en-US"/>
        </a:p>
      </dgm:t>
    </dgm:pt>
    <dgm:pt modelId="{482979DA-4F3F-47D5-9DC6-812681FCABB8}" type="pres">
      <dgm:prSet presAssocID="{D43922EE-6C0A-4DF7-BBD1-36B46264D16F}" presName="root2" presStyleCnt="0"/>
      <dgm:spPr/>
      <dgm:t>
        <a:bodyPr/>
        <a:lstStyle/>
        <a:p>
          <a:endParaRPr lang="zh-CN" altLang="en-US"/>
        </a:p>
      </dgm:t>
    </dgm:pt>
    <dgm:pt modelId="{73F3767F-BF42-45D5-BE72-010E22B47D0D}" type="pres">
      <dgm:prSet presAssocID="{D43922EE-6C0A-4DF7-BBD1-36B46264D16F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FF805D6-8864-4BD4-B4F2-FC33FDECAD9E}" type="pres">
      <dgm:prSet presAssocID="{D43922EE-6C0A-4DF7-BBD1-36B46264D16F}" presName="level3hierChild" presStyleCnt="0"/>
      <dgm:spPr/>
      <dgm:t>
        <a:bodyPr/>
        <a:lstStyle/>
        <a:p>
          <a:endParaRPr lang="zh-CN" altLang="en-US"/>
        </a:p>
      </dgm:t>
    </dgm:pt>
    <dgm:pt modelId="{36F345CD-DD9F-433A-8164-9176358D4913}" type="pres">
      <dgm:prSet presAssocID="{636DC3B0-B851-43CB-87F7-999253222238}" presName="conn2-1" presStyleLbl="parChTrans1D3" presStyleIdx="1" presStyleCnt="4"/>
      <dgm:spPr/>
      <dgm:t>
        <a:bodyPr/>
        <a:lstStyle/>
        <a:p>
          <a:endParaRPr lang="zh-CN" altLang="en-US"/>
        </a:p>
      </dgm:t>
    </dgm:pt>
    <dgm:pt modelId="{E8C6C6BA-8154-443B-8226-DEA8D3C90648}" type="pres">
      <dgm:prSet presAssocID="{636DC3B0-B851-43CB-87F7-999253222238}" presName="connTx" presStyleLbl="parChTrans1D3" presStyleIdx="1" presStyleCnt="4"/>
      <dgm:spPr/>
      <dgm:t>
        <a:bodyPr/>
        <a:lstStyle/>
        <a:p>
          <a:endParaRPr lang="zh-CN" altLang="en-US"/>
        </a:p>
      </dgm:t>
    </dgm:pt>
    <dgm:pt modelId="{C8575B4B-A468-432D-8624-E4EFF1542425}" type="pres">
      <dgm:prSet presAssocID="{670EF8A5-0C56-4824-9B2C-185EE93909CC}" presName="root2" presStyleCnt="0"/>
      <dgm:spPr/>
      <dgm:t>
        <a:bodyPr/>
        <a:lstStyle/>
        <a:p>
          <a:endParaRPr lang="zh-CN" altLang="en-US"/>
        </a:p>
      </dgm:t>
    </dgm:pt>
    <dgm:pt modelId="{866E776C-8D6D-49D3-A163-E759A5007BFE}" type="pres">
      <dgm:prSet presAssocID="{670EF8A5-0C56-4824-9B2C-185EE93909CC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FBC9FDE-FE53-49D8-8125-4B8ACF173D0B}" type="pres">
      <dgm:prSet presAssocID="{670EF8A5-0C56-4824-9B2C-185EE93909CC}" presName="level3hierChild" presStyleCnt="0"/>
      <dgm:spPr/>
      <dgm:t>
        <a:bodyPr/>
        <a:lstStyle/>
        <a:p>
          <a:endParaRPr lang="zh-CN" altLang="en-US"/>
        </a:p>
      </dgm:t>
    </dgm:pt>
    <dgm:pt modelId="{E60CF889-1546-48E7-9682-110DEA4C5C25}" type="pres">
      <dgm:prSet presAssocID="{8A97B74C-7142-4FA4-A640-EE7AC4C33924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BB27B14D-9168-49CD-9E48-31083CE2B5B6}" type="pres">
      <dgm:prSet presAssocID="{8A97B74C-7142-4FA4-A640-EE7AC4C33924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94FFE05A-69E8-483D-BA78-B1625F308541}" type="pres">
      <dgm:prSet presAssocID="{BBD19577-D6D8-4651-A9F5-AE6793B4064E}" presName="root2" presStyleCnt="0"/>
      <dgm:spPr/>
      <dgm:t>
        <a:bodyPr/>
        <a:lstStyle/>
        <a:p>
          <a:endParaRPr lang="zh-CN" altLang="en-US"/>
        </a:p>
      </dgm:t>
    </dgm:pt>
    <dgm:pt modelId="{0EF77561-6B2F-411B-8783-E336C2500A4B}" type="pres">
      <dgm:prSet presAssocID="{BBD19577-D6D8-4651-A9F5-AE6793B4064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CB3BC85-34FA-47A6-A6C8-8D54FC5BFC5E}" type="pres">
      <dgm:prSet presAssocID="{BBD19577-D6D8-4651-A9F5-AE6793B4064E}" presName="level3hierChild" presStyleCnt="0"/>
      <dgm:spPr/>
      <dgm:t>
        <a:bodyPr/>
        <a:lstStyle/>
        <a:p>
          <a:endParaRPr lang="zh-CN" altLang="en-US"/>
        </a:p>
      </dgm:t>
    </dgm:pt>
    <dgm:pt modelId="{DF5DA917-6775-473A-A7F5-0321D2E50B01}" type="pres">
      <dgm:prSet presAssocID="{46C4ACF5-695D-40EA-BBCD-E00DB12D6A20}" presName="conn2-1" presStyleLbl="parChTrans1D3" presStyleIdx="2" presStyleCnt="4"/>
      <dgm:spPr/>
      <dgm:t>
        <a:bodyPr/>
        <a:lstStyle/>
        <a:p>
          <a:endParaRPr lang="zh-CN" altLang="en-US"/>
        </a:p>
      </dgm:t>
    </dgm:pt>
    <dgm:pt modelId="{A8348908-6A98-47EA-BAD9-C6F9AF69358A}" type="pres">
      <dgm:prSet presAssocID="{46C4ACF5-695D-40EA-BBCD-E00DB12D6A20}" presName="connTx" presStyleLbl="parChTrans1D3" presStyleIdx="2" presStyleCnt="4"/>
      <dgm:spPr/>
      <dgm:t>
        <a:bodyPr/>
        <a:lstStyle/>
        <a:p>
          <a:endParaRPr lang="zh-CN" altLang="en-US"/>
        </a:p>
      </dgm:t>
    </dgm:pt>
    <dgm:pt modelId="{2329782A-E64C-4B59-9A5E-E4F6BB573327}" type="pres">
      <dgm:prSet presAssocID="{9B409284-08FC-462E-932B-3025DF6DBF32}" presName="root2" presStyleCnt="0"/>
      <dgm:spPr/>
      <dgm:t>
        <a:bodyPr/>
        <a:lstStyle/>
        <a:p>
          <a:endParaRPr lang="zh-CN" altLang="en-US"/>
        </a:p>
      </dgm:t>
    </dgm:pt>
    <dgm:pt modelId="{6E2AF4FC-85B9-410F-8B76-1A1306613500}" type="pres">
      <dgm:prSet presAssocID="{9B409284-08FC-462E-932B-3025DF6DBF3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C6CC4F8-97D8-4BB1-B0CA-E893B5CEF351}" type="pres">
      <dgm:prSet presAssocID="{9B409284-08FC-462E-932B-3025DF6DBF32}" presName="level3hierChild" presStyleCnt="0"/>
      <dgm:spPr/>
      <dgm:t>
        <a:bodyPr/>
        <a:lstStyle/>
        <a:p>
          <a:endParaRPr lang="zh-CN" altLang="en-US"/>
        </a:p>
      </dgm:t>
    </dgm:pt>
    <dgm:pt modelId="{A9D55BC2-6187-4274-A075-5E1868168A14}" type="pres">
      <dgm:prSet presAssocID="{644D3F1F-D4E1-4F21-8A26-E1BA29FEECC0}" presName="conn2-1" presStyleLbl="parChTrans1D3" presStyleIdx="3" presStyleCnt="4"/>
      <dgm:spPr/>
      <dgm:t>
        <a:bodyPr/>
        <a:lstStyle/>
        <a:p>
          <a:endParaRPr lang="zh-CN" altLang="en-US"/>
        </a:p>
      </dgm:t>
    </dgm:pt>
    <dgm:pt modelId="{9850BC41-72CB-4E06-802E-B7D5AD6C963F}" type="pres">
      <dgm:prSet presAssocID="{644D3F1F-D4E1-4F21-8A26-E1BA29FEECC0}" presName="connTx" presStyleLbl="parChTrans1D3" presStyleIdx="3" presStyleCnt="4"/>
      <dgm:spPr/>
      <dgm:t>
        <a:bodyPr/>
        <a:lstStyle/>
        <a:p>
          <a:endParaRPr lang="zh-CN" altLang="en-US"/>
        </a:p>
      </dgm:t>
    </dgm:pt>
    <dgm:pt modelId="{D3F69191-7249-4134-9D0A-7B990310055C}" type="pres">
      <dgm:prSet presAssocID="{D02B7D0D-23EB-4124-8F62-80EC72FE8874}" presName="root2" presStyleCnt="0"/>
      <dgm:spPr/>
      <dgm:t>
        <a:bodyPr/>
        <a:lstStyle/>
        <a:p>
          <a:endParaRPr lang="zh-CN" altLang="en-US"/>
        </a:p>
      </dgm:t>
    </dgm:pt>
    <dgm:pt modelId="{AF616FEE-178D-4268-B060-98443E9FE730}" type="pres">
      <dgm:prSet presAssocID="{D02B7D0D-23EB-4124-8F62-80EC72FE8874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8A6B31C-6373-4CA8-B97E-FF7F5C2EFF18}" type="pres">
      <dgm:prSet presAssocID="{D02B7D0D-23EB-4124-8F62-80EC72FE8874}" presName="level3hierChild" presStyleCnt="0"/>
      <dgm:spPr/>
      <dgm:t>
        <a:bodyPr/>
        <a:lstStyle/>
        <a:p>
          <a:endParaRPr lang="zh-CN" altLang="en-US"/>
        </a:p>
      </dgm:t>
    </dgm:pt>
  </dgm:ptLst>
  <dgm:cxnLst>
    <dgm:cxn modelId="{3CB6E99A-AFFF-420C-94CE-FD8EB7AD117B}" type="presOf" srcId="{8A97B74C-7142-4FA4-A640-EE7AC4C33924}" destId="{BB27B14D-9168-49CD-9E48-31083CE2B5B6}" srcOrd="1" destOrd="0" presId="urn:microsoft.com/office/officeart/2005/8/layout/hierarchy2"/>
    <dgm:cxn modelId="{32DD3379-217A-4600-8A42-86E2699F30CB}" type="presOf" srcId="{46C4ACF5-695D-40EA-BBCD-E00DB12D6A20}" destId="{DF5DA917-6775-473A-A7F5-0321D2E50B01}" srcOrd="0" destOrd="0" presId="urn:microsoft.com/office/officeart/2005/8/layout/hierarchy2"/>
    <dgm:cxn modelId="{B6D74477-43DA-48FC-91FF-0D583F758734}" srcId="{BBD19577-D6D8-4651-A9F5-AE6793B4064E}" destId="{D02B7D0D-23EB-4124-8F62-80EC72FE8874}" srcOrd="1" destOrd="0" parTransId="{644D3F1F-D4E1-4F21-8A26-E1BA29FEECC0}" sibTransId="{BBF4111D-30DA-4A28-99E8-620C0622CBE8}"/>
    <dgm:cxn modelId="{116E26C0-6FBA-421C-B358-F247EEE6038E}" type="presOf" srcId="{8A97B74C-7142-4FA4-A640-EE7AC4C33924}" destId="{E60CF889-1546-48E7-9682-110DEA4C5C25}" srcOrd="0" destOrd="0" presId="urn:microsoft.com/office/officeart/2005/8/layout/hierarchy2"/>
    <dgm:cxn modelId="{2566220A-5437-444C-A363-679AC47BC08C}" type="presOf" srcId="{636DC3B0-B851-43CB-87F7-999253222238}" destId="{36F345CD-DD9F-433A-8164-9176358D4913}" srcOrd="0" destOrd="0" presId="urn:microsoft.com/office/officeart/2005/8/layout/hierarchy2"/>
    <dgm:cxn modelId="{A646B0C9-1A34-48EF-8D45-84396EF1EA73}" srcId="{BBD19577-D6D8-4651-A9F5-AE6793B4064E}" destId="{9B409284-08FC-462E-932B-3025DF6DBF32}" srcOrd="0" destOrd="0" parTransId="{46C4ACF5-695D-40EA-BBCD-E00DB12D6A20}" sibTransId="{3E630EE3-FCE2-400F-BF2C-FA083AD3F102}"/>
    <dgm:cxn modelId="{4A55F7A7-5841-467D-A554-2D33F50EBB59}" srcId="{22077E57-1A3B-4D4E-B327-915CF270A165}" destId="{670EF8A5-0C56-4824-9B2C-185EE93909CC}" srcOrd="1" destOrd="0" parTransId="{636DC3B0-B851-43CB-87F7-999253222238}" sibTransId="{87839398-5E0E-449A-B7A0-9D0C2E3DE79F}"/>
    <dgm:cxn modelId="{15C3E785-D722-4814-8B19-A97A7E94073F}" type="presOf" srcId="{D43922EE-6C0A-4DF7-BBD1-36B46264D16F}" destId="{73F3767F-BF42-45D5-BE72-010E22B47D0D}" srcOrd="0" destOrd="0" presId="urn:microsoft.com/office/officeart/2005/8/layout/hierarchy2"/>
    <dgm:cxn modelId="{63828155-3F69-4D55-A80C-1AD98EB0F392}" srcId="{510264CB-664E-4274-843F-34B8B502110D}" destId="{DD94D351-8C04-432A-B8C9-347175DC866C}" srcOrd="0" destOrd="0" parTransId="{31F14572-5F4A-4C8E-9574-FC6A548AA214}" sibTransId="{BB421338-F6FB-4A30-9E4C-18B7DBFF06E3}"/>
    <dgm:cxn modelId="{5ECC5A83-8DD8-40E5-96E4-CA203046D964}" type="presOf" srcId="{9B409284-08FC-462E-932B-3025DF6DBF32}" destId="{6E2AF4FC-85B9-410F-8B76-1A1306613500}" srcOrd="0" destOrd="0" presId="urn:microsoft.com/office/officeart/2005/8/layout/hierarchy2"/>
    <dgm:cxn modelId="{EBEC16A4-CA3E-4539-911B-564FEFDF9AFF}" srcId="{DD94D351-8C04-432A-B8C9-347175DC866C}" destId="{22077E57-1A3B-4D4E-B327-915CF270A165}" srcOrd="0" destOrd="0" parTransId="{7E2A3E7F-8195-491F-BAF0-B35171C44B41}" sibTransId="{CDB654A2-E1F4-432F-B890-7F73B6064B32}"/>
    <dgm:cxn modelId="{F92C1AA3-D9F3-4BF0-B9A2-BFBB41400A37}" type="presOf" srcId="{7E2A3E7F-8195-491F-BAF0-B35171C44B41}" destId="{BFBDFC3C-9E37-4941-9887-E107C6355D1A}" srcOrd="1" destOrd="0" presId="urn:microsoft.com/office/officeart/2005/8/layout/hierarchy2"/>
    <dgm:cxn modelId="{B073D979-1614-4C29-A6C5-1427E8F3F4A6}" type="presOf" srcId="{636DC3B0-B851-43CB-87F7-999253222238}" destId="{E8C6C6BA-8154-443B-8226-DEA8D3C90648}" srcOrd="1" destOrd="0" presId="urn:microsoft.com/office/officeart/2005/8/layout/hierarchy2"/>
    <dgm:cxn modelId="{EFA11E8B-1421-46C9-8F19-9319219398C6}" srcId="{DD94D351-8C04-432A-B8C9-347175DC866C}" destId="{BBD19577-D6D8-4651-A9F5-AE6793B4064E}" srcOrd="1" destOrd="0" parTransId="{8A97B74C-7142-4FA4-A640-EE7AC4C33924}" sibTransId="{2EE9D79F-CE2D-45DD-877A-4271D56341C4}"/>
    <dgm:cxn modelId="{B61149C7-DA1C-4DAE-BACD-9AB26C9F07C9}" type="presOf" srcId="{46C4ACF5-695D-40EA-BBCD-E00DB12D6A20}" destId="{A8348908-6A98-47EA-BAD9-C6F9AF69358A}" srcOrd="1" destOrd="0" presId="urn:microsoft.com/office/officeart/2005/8/layout/hierarchy2"/>
    <dgm:cxn modelId="{F2D98098-8CE7-4210-8733-B6DF3408CC6B}" type="presOf" srcId="{E9BA48C6-242A-4096-A4D9-B647DEE1138E}" destId="{91BB4FA6-EDC3-423E-8D03-F075D623270D}" srcOrd="1" destOrd="0" presId="urn:microsoft.com/office/officeart/2005/8/layout/hierarchy2"/>
    <dgm:cxn modelId="{EFF6F333-F2F6-49D7-AF34-12B88BE16DF8}" type="presOf" srcId="{DD94D351-8C04-432A-B8C9-347175DC866C}" destId="{7BA7DF14-F144-4D45-BCB3-0B75C3550A98}" srcOrd="0" destOrd="0" presId="urn:microsoft.com/office/officeart/2005/8/layout/hierarchy2"/>
    <dgm:cxn modelId="{97416B71-BD29-4EC2-B90D-2A3E8D71561F}" type="presOf" srcId="{E9BA48C6-242A-4096-A4D9-B647DEE1138E}" destId="{C6E7E9BB-09BD-4939-B95B-852282006C15}" srcOrd="0" destOrd="0" presId="urn:microsoft.com/office/officeart/2005/8/layout/hierarchy2"/>
    <dgm:cxn modelId="{31967411-B2AB-438B-BDAC-7BBF11861058}" type="presOf" srcId="{670EF8A5-0C56-4824-9B2C-185EE93909CC}" destId="{866E776C-8D6D-49D3-A163-E759A5007BFE}" srcOrd="0" destOrd="0" presId="urn:microsoft.com/office/officeart/2005/8/layout/hierarchy2"/>
    <dgm:cxn modelId="{0BF2326A-4EC9-45D9-934C-B642F0B7034D}" type="presOf" srcId="{644D3F1F-D4E1-4F21-8A26-E1BA29FEECC0}" destId="{A9D55BC2-6187-4274-A075-5E1868168A14}" srcOrd="0" destOrd="0" presId="urn:microsoft.com/office/officeart/2005/8/layout/hierarchy2"/>
    <dgm:cxn modelId="{29287036-EBE3-4FD1-8F4B-76AD975A26CB}" type="presOf" srcId="{BBD19577-D6D8-4651-A9F5-AE6793B4064E}" destId="{0EF77561-6B2F-411B-8783-E336C2500A4B}" srcOrd="0" destOrd="0" presId="urn:microsoft.com/office/officeart/2005/8/layout/hierarchy2"/>
    <dgm:cxn modelId="{5A06B130-A004-4B54-ADCA-9F6BD1667F6B}" srcId="{22077E57-1A3B-4D4E-B327-915CF270A165}" destId="{D43922EE-6C0A-4DF7-BBD1-36B46264D16F}" srcOrd="0" destOrd="0" parTransId="{E9BA48C6-242A-4096-A4D9-B647DEE1138E}" sibTransId="{9B29B4EF-B01A-44A3-BB5E-58368F08DD3F}"/>
    <dgm:cxn modelId="{0014989F-47E7-470D-875E-808B8A690681}" type="presOf" srcId="{644D3F1F-D4E1-4F21-8A26-E1BA29FEECC0}" destId="{9850BC41-72CB-4E06-802E-B7D5AD6C963F}" srcOrd="1" destOrd="0" presId="urn:microsoft.com/office/officeart/2005/8/layout/hierarchy2"/>
    <dgm:cxn modelId="{559B2935-E52D-4EFE-B94F-50A6A888F3A2}" type="presOf" srcId="{510264CB-664E-4274-843F-34B8B502110D}" destId="{0BC6D95E-ABD3-4735-BE80-89C16AE9EDB6}" srcOrd="0" destOrd="0" presId="urn:microsoft.com/office/officeart/2005/8/layout/hierarchy2"/>
    <dgm:cxn modelId="{0F45E08B-7A5F-4D63-B3BD-20D9D2B31686}" type="presOf" srcId="{D02B7D0D-23EB-4124-8F62-80EC72FE8874}" destId="{AF616FEE-178D-4268-B060-98443E9FE730}" srcOrd="0" destOrd="0" presId="urn:microsoft.com/office/officeart/2005/8/layout/hierarchy2"/>
    <dgm:cxn modelId="{E1BB2496-E096-4888-A4B4-CD215C1DE6A3}" type="presOf" srcId="{7E2A3E7F-8195-491F-BAF0-B35171C44B41}" destId="{93F6A251-B959-4C62-8444-8446DCC86AFC}" srcOrd="0" destOrd="0" presId="urn:microsoft.com/office/officeart/2005/8/layout/hierarchy2"/>
    <dgm:cxn modelId="{E3DCD0DA-C9A9-4B12-8446-F38317FB47D7}" type="presOf" srcId="{22077E57-1A3B-4D4E-B327-915CF270A165}" destId="{BD4792D1-0532-496B-A522-884912767F08}" srcOrd="0" destOrd="0" presId="urn:microsoft.com/office/officeart/2005/8/layout/hierarchy2"/>
    <dgm:cxn modelId="{5357B12A-4E13-4CB6-A238-D09D005C9154}" type="presParOf" srcId="{0BC6D95E-ABD3-4735-BE80-89C16AE9EDB6}" destId="{CC001681-D0F0-4F61-8E53-CD793A1A01B7}" srcOrd="0" destOrd="0" presId="urn:microsoft.com/office/officeart/2005/8/layout/hierarchy2"/>
    <dgm:cxn modelId="{FBF0B1D7-B4AD-4607-8231-A6E8983D5699}" type="presParOf" srcId="{CC001681-D0F0-4F61-8E53-CD793A1A01B7}" destId="{7BA7DF14-F144-4D45-BCB3-0B75C3550A98}" srcOrd="0" destOrd="0" presId="urn:microsoft.com/office/officeart/2005/8/layout/hierarchy2"/>
    <dgm:cxn modelId="{F68A43B1-52E8-4CDF-82DD-E872885BD45F}" type="presParOf" srcId="{CC001681-D0F0-4F61-8E53-CD793A1A01B7}" destId="{E900E97F-F23B-4A42-9793-427F47B59E32}" srcOrd="1" destOrd="0" presId="urn:microsoft.com/office/officeart/2005/8/layout/hierarchy2"/>
    <dgm:cxn modelId="{56DF6C1C-5D17-47D3-843D-56033BB27670}" type="presParOf" srcId="{E900E97F-F23B-4A42-9793-427F47B59E32}" destId="{93F6A251-B959-4C62-8444-8446DCC86AFC}" srcOrd="0" destOrd="0" presId="urn:microsoft.com/office/officeart/2005/8/layout/hierarchy2"/>
    <dgm:cxn modelId="{6B871039-83CE-4930-A327-7B9CB90E19A0}" type="presParOf" srcId="{93F6A251-B959-4C62-8444-8446DCC86AFC}" destId="{BFBDFC3C-9E37-4941-9887-E107C6355D1A}" srcOrd="0" destOrd="0" presId="urn:microsoft.com/office/officeart/2005/8/layout/hierarchy2"/>
    <dgm:cxn modelId="{671AB9C1-24EC-4BEE-A822-30868711FA85}" type="presParOf" srcId="{E900E97F-F23B-4A42-9793-427F47B59E32}" destId="{CB5F10A7-0869-4C99-A2DD-F99CF789DEF1}" srcOrd="1" destOrd="0" presId="urn:microsoft.com/office/officeart/2005/8/layout/hierarchy2"/>
    <dgm:cxn modelId="{C85F3DDF-04DF-4B63-AB92-0ADB763BA4CB}" type="presParOf" srcId="{CB5F10A7-0869-4C99-A2DD-F99CF789DEF1}" destId="{BD4792D1-0532-496B-A522-884912767F08}" srcOrd="0" destOrd="0" presId="urn:microsoft.com/office/officeart/2005/8/layout/hierarchy2"/>
    <dgm:cxn modelId="{47CAE7F8-8CE0-41BF-8E05-54CA20F141B3}" type="presParOf" srcId="{CB5F10A7-0869-4C99-A2DD-F99CF789DEF1}" destId="{31D98B00-7EC4-41F2-9C37-F52A931A0A0A}" srcOrd="1" destOrd="0" presId="urn:microsoft.com/office/officeart/2005/8/layout/hierarchy2"/>
    <dgm:cxn modelId="{E68DC304-164D-43CB-B284-152BB8BE07A0}" type="presParOf" srcId="{31D98B00-7EC4-41F2-9C37-F52A931A0A0A}" destId="{C6E7E9BB-09BD-4939-B95B-852282006C15}" srcOrd="0" destOrd="0" presId="urn:microsoft.com/office/officeart/2005/8/layout/hierarchy2"/>
    <dgm:cxn modelId="{BDBFD453-6D21-4A6D-9632-983C7CCDCC8F}" type="presParOf" srcId="{C6E7E9BB-09BD-4939-B95B-852282006C15}" destId="{91BB4FA6-EDC3-423E-8D03-F075D623270D}" srcOrd="0" destOrd="0" presId="urn:microsoft.com/office/officeart/2005/8/layout/hierarchy2"/>
    <dgm:cxn modelId="{1A196A30-281F-41FF-A45C-D81F95606444}" type="presParOf" srcId="{31D98B00-7EC4-41F2-9C37-F52A931A0A0A}" destId="{482979DA-4F3F-47D5-9DC6-812681FCABB8}" srcOrd="1" destOrd="0" presId="urn:microsoft.com/office/officeart/2005/8/layout/hierarchy2"/>
    <dgm:cxn modelId="{26081DD6-AA3A-4948-A22E-E63B7B3652F7}" type="presParOf" srcId="{482979DA-4F3F-47D5-9DC6-812681FCABB8}" destId="{73F3767F-BF42-45D5-BE72-010E22B47D0D}" srcOrd="0" destOrd="0" presId="urn:microsoft.com/office/officeart/2005/8/layout/hierarchy2"/>
    <dgm:cxn modelId="{1F0572C7-8418-4AFD-BF06-683EEA88ABF5}" type="presParOf" srcId="{482979DA-4F3F-47D5-9DC6-812681FCABB8}" destId="{AFF805D6-8864-4BD4-B4F2-FC33FDECAD9E}" srcOrd="1" destOrd="0" presId="urn:microsoft.com/office/officeart/2005/8/layout/hierarchy2"/>
    <dgm:cxn modelId="{6A93D03D-DDC0-4686-AB01-4DFC141B151C}" type="presParOf" srcId="{31D98B00-7EC4-41F2-9C37-F52A931A0A0A}" destId="{36F345CD-DD9F-433A-8164-9176358D4913}" srcOrd="2" destOrd="0" presId="urn:microsoft.com/office/officeart/2005/8/layout/hierarchy2"/>
    <dgm:cxn modelId="{77CB31FD-ED71-4EF1-818F-C7B9B2DDB1BE}" type="presParOf" srcId="{36F345CD-DD9F-433A-8164-9176358D4913}" destId="{E8C6C6BA-8154-443B-8226-DEA8D3C90648}" srcOrd="0" destOrd="0" presId="urn:microsoft.com/office/officeart/2005/8/layout/hierarchy2"/>
    <dgm:cxn modelId="{A4851539-7970-4895-95C0-3A1957CB34F9}" type="presParOf" srcId="{31D98B00-7EC4-41F2-9C37-F52A931A0A0A}" destId="{C8575B4B-A468-432D-8624-E4EFF1542425}" srcOrd="3" destOrd="0" presId="urn:microsoft.com/office/officeart/2005/8/layout/hierarchy2"/>
    <dgm:cxn modelId="{8488EECA-E1AC-4012-844F-724C64A1EB8E}" type="presParOf" srcId="{C8575B4B-A468-432D-8624-E4EFF1542425}" destId="{866E776C-8D6D-49D3-A163-E759A5007BFE}" srcOrd="0" destOrd="0" presId="urn:microsoft.com/office/officeart/2005/8/layout/hierarchy2"/>
    <dgm:cxn modelId="{A442FACF-066D-49EC-9CAB-1697D28D0C37}" type="presParOf" srcId="{C8575B4B-A468-432D-8624-E4EFF1542425}" destId="{5FBC9FDE-FE53-49D8-8125-4B8ACF173D0B}" srcOrd="1" destOrd="0" presId="urn:microsoft.com/office/officeart/2005/8/layout/hierarchy2"/>
    <dgm:cxn modelId="{2F8955CF-0356-4587-8FDD-A9BF9A979BF7}" type="presParOf" srcId="{E900E97F-F23B-4A42-9793-427F47B59E32}" destId="{E60CF889-1546-48E7-9682-110DEA4C5C25}" srcOrd="2" destOrd="0" presId="urn:microsoft.com/office/officeart/2005/8/layout/hierarchy2"/>
    <dgm:cxn modelId="{6BDF1941-3455-4930-B662-62D564DC9752}" type="presParOf" srcId="{E60CF889-1546-48E7-9682-110DEA4C5C25}" destId="{BB27B14D-9168-49CD-9E48-31083CE2B5B6}" srcOrd="0" destOrd="0" presId="urn:microsoft.com/office/officeart/2005/8/layout/hierarchy2"/>
    <dgm:cxn modelId="{63B5621C-0501-40E5-9129-C28A3A179828}" type="presParOf" srcId="{E900E97F-F23B-4A42-9793-427F47B59E32}" destId="{94FFE05A-69E8-483D-BA78-B1625F308541}" srcOrd="3" destOrd="0" presId="urn:microsoft.com/office/officeart/2005/8/layout/hierarchy2"/>
    <dgm:cxn modelId="{0E93F5BF-2687-4DA6-AD26-BB54A6FCC7A9}" type="presParOf" srcId="{94FFE05A-69E8-483D-BA78-B1625F308541}" destId="{0EF77561-6B2F-411B-8783-E336C2500A4B}" srcOrd="0" destOrd="0" presId="urn:microsoft.com/office/officeart/2005/8/layout/hierarchy2"/>
    <dgm:cxn modelId="{CF78315A-AA10-411F-83F7-6EBEA3EDAEF5}" type="presParOf" srcId="{94FFE05A-69E8-483D-BA78-B1625F308541}" destId="{6CB3BC85-34FA-47A6-A6C8-8D54FC5BFC5E}" srcOrd="1" destOrd="0" presId="urn:microsoft.com/office/officeart/2005/8/layout/hierarchy2"/>
    <dgm:cxn modelId="{FD082A52-B96E-4DE5-A360-FED2D10A83DD}" type="presParOf" srcId="{6CB3BC85-34FA-47A6-A6C8-8D54FC5BFC5E}" destId="{DF5DA917-6775-473A-A7F5-0321D2E50B01}" srcOrd="0" destOrd="0" presId="urn:microsoft.com/office/officeart/2005/8/layout/hierarchy2"/>
    <dgm:cxn modelId="{60DCE471-FBC2-436A-8818-F71961DF9822}" type="presParOf" srcId="{DF5DA917-6775-473A-A7F5-0321D2E50B01}" destId="{A8348908-6A98-47EA-BAD9-C6F9AF69358A}" srcOrd="0" destOrd="0" presId="urn:microsoft.com/office/officeart/2005/8/layout/hierarchy2"/>
    <dgm:cxn modelId="{7BD8248B-7E42-4E6E-ACC9-6B6D285034D9}" type="presParOf" srcId="{6CB3BC85-34FA-47A6-A6C8-8D54FC5BFC5E}" destId="{2329782A-E64C-4B59-9A5E-E4F6BB573327}" srcOrd="1" destOrd="0" presId="urn:microsoft.com/office/officeart/2005/8/layout/hierarchy2"/>
    <dgm:cxn modelId="{EC452225-7407-4CC2-8A00-1D05F3ED2098}" type="presParOf" srcId="{2329782A-E64C-4B59-9A5E-E4F6BB573327}" destId="{6E2AF4FC-85B9-410F-8B76-1A1306613500}" srcOrd="0" destOrd="0" presId="urn:microsoft.com/office/officeart/2005/8/layout/hierarchy2"/>
    <dgm:cxn modelId="{7B4FB195-6808-4F76-B243-67F852C8E811}" type="presParOf" srcId="{2329782A-E64C-4B59-9A5E-E4F6BB573327}" destId="{1C6CC4F8-97D8-4BB1-B0CA-E893B5CEF351}" srcOrd="1" destOrd="0" presId="urn:microsoft.com/office/officeart/2005/8/layout/hierarchy2"/>
    <dgm:cxn modelId="{A5D595A0-B9B8-43D0-91EC-79DF6B3F2062}" type="presParOf" srcId="{6CB3BC85-34FA-47A6-A6C8-8D54FC5BFC5E}" destId="{A9D55BC2-6187-4274-A075-5E1868168A14}" srcOrd="2" destOrd="0" presId="urn:microsoft.com/office/officeart/2005/8/layout/hierarchy2"/>
    <dgm:cxn modelId="{EECAAEF7-1D6B-4B70-987B-58DC23903AEC}" type="presParOf" srcId="{A9D55BC2-6187-4274-A075-5E1868168A14}" destId="{9850BC41-72CB-4E06-802E-B7D5AD6C963F}" srcOrd="0" destOrd="0" presId="urn:microsoft.com/office/officeart/2005/8/layout/hierarchy2"/>
    <dgm:cxn modelId="{D730A726-78E5-4905-8EF2-31386885327C}" type="presParOf" srcId="{6CB3BC85-34FA-47A6-A6C8-8D54FC5BFC5E}" destId="{D3F69191-7249-4134-9D0A-7B990310055C}" srcOrd="3" destOrd="0" presId="urn:microsoft.com/office/officeart/2005/8/layout/hierarchy2"/>
    <dgm:cxn modelId="{061FB760-576D-4D69-A280-0269CA67A60A}" type="presParOf" srcId="{D3F69191-7249-4134-9D0A-7B990310055C}" destId="{AF616FEE-178D-4268-B060-98443E9FE730}" srcOrd="0" destOrd="0" presId="urn:microsoft.com/office/officeart/2005/8/layout/hierarchy2"/>
    <dgm:cxn modelId="{61FD2B6E-79CF-44A2-AFE9-F5AF1194431D}" type="presParOf" srcId="{D3F69191-7249-4134-9D0A-7B990310055C}" destId="{D8A6B31C-6373-4CA8-B97E-FF7F5C2EFF1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F0AD82-06CA-4C1C-81A8-FFEDB936722F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E4A15CD5-1A5E-4D16-932F-9613A718D792}">
      <dgm:prSet phldrT="[文本]"/>
      <dgm:spPr/>
      <dgm:t>
        <a:bodyPr/>
        <a:lstStyle/>
        <a:p>
          <a:r>
            <a:rPr lang="zh-CN" altLang="en-US" b="1" dirty="0" smtClean="0">
              <a:latin typeface="+mj-ea"/>
              <a:ea typeface="+mj-ea"/>
            </a:rPr>
            <a:t>人工标注训练数据</a:t>
          </a:r>
          <a:endParaRPr lang="zh-CN" altLang="en-US" b="1" dirty="0">
            <a:latin typeface="+mj-ea"/>
            <a:ea typeface="+mj-ea"/>
          </a:endParaRPr>
        </a:p>
      </dgm:t>
    </dgm:pt>
    <dgm:pt modelId="{34DB7BBD-C0B2-435A-97B6-6C45F5E18AF3}" type="parTrans" cxnId="{500F7C66-1AC3-434F-9B6C-2176DD922C3D}">
      <dgm:prSet/>
      <dgm:spPr/>
      <dgm:t>
        <a:bodyPr/>
        <a:lstStyle/>
        <a:p>
          <a:endParaRPr lang="zh-CN" altLang="en-US" b="1">
            <a:latin typeface="+mj-ea"/>
            <a:ea typeface="+mj-ea"/>
          </a:endParaRPr>
        </a:p>
      </dgm:t>
    </dgm:pt>
    <dgm:pt modelId="{89CE6F2D-135A-4BE6-B5FE-F477C6BA9265}" type="sibTrans" cxnId="{500F7C66-1AC3-434F-9B6C-2176DD922C3D}">
      <dgm:prSet/>
      <dgm:spPr/>
      <dgm:t>
        <a:bodyPr/>
        <a:lstStyle/>
        <a:p>
          <a:endParaRPr lang="zh-CN" altLang="en-US" b="1">
            <a:latin typeface="+mj-ea"/>
            <a:ea typeface="+mj-ea"/>
          </a:endParaRPr>
        </a:p>
      </dgm:t>
    </dgm:pt>
    <dgm:pt modelId="{2BE3F827-2EC3-47E4-82EC-D048DB871EAF}">
      <dgm:prSet phldrT="[文本]"/>
      <dgm:spPr/>
      <dgm:t>
        <a:bodyPr/>
        <a:lstStyle/>
        <a:p>
          <a:r>
            <a:rPr lang="zh-CN" altLang="en-US" b="1" dirty="0" smtClean="0">
              <a:latin typeface="+mj-ea"/>
              <a:ea typeface="+mj-ea"/>
            </a:rPr>
            <a:t>费时费力</a:t>
          </a:r>
          <a:endParaRPr lang="zh-CN" altLang="en-US" b="1" dirty="0">
            <a:latin typeface="+mj-ea"/>
            <a:ea typeface="+mj-ea"/>
          </a:endParaRPr>
        </a:p>
      </dgm:t>
    </dgm:pt>
    <dgm:pt modelId="{03969AA5-555E-4B50-8381-6786B60D61BC}" type="parTrans" cxnId="{0CCB54DE-C5CF-4400-835B-9D982302523B}">
      <dgm:prSet/>
      <dgm:spPr/>
      <dgm:t>
        <a:bodyPr/>
        <a:lstStyle/>
        <a:p>
          <a:endParaRPr lang="zh-CN" altLang="en-US" b="1">
            <a:latin typeface="+mj-ea"/>
            <a:ea typeface="+mj-ea"/>
          </a:endParaRPr>
        </a:p>
      </dgm:t>
    </dgm:pt>
    <dgm:pt modelId="{D3A73932-92AC-446B-BC00-FC37F1BD6076}" type="sibTrans" cxnId="{0CCB54DE-C5CF-4400-835B-9D982302523B}">
      <dgm:prSet/>
      <dgm:spPr/>
      <dgm:t>
        <a:bodyPr/>
        <a:lstStyle/>
        <a:p>
          <a:endParaRPr lang="zh-CN" altLang="en-US" b="1">
            <a:latin typeface="+mj-ea"/>
            <a:ea typeface="+mj-ea"/>
          </a:endParaRPr>
        </a:p>
      </dgm:t>
    </dgm:pt>
    <dgm:pt modelId="{1F92F226-EC45-480E-A367-23EE04D907E1}">
      <dgm:prSet phldrT="[文本]"/>
      <dgm:spPr/>
      <dgm:t>
        <a:bodyPr/>
        <a:lstStyle/>
        <a:p>
          <a:r>
            <a:rPr lang="zh-CN" altLang="en-US" b="1" dirty="0" smtClean="0">
              <a:latin typeface="+mj-ea"/>
              <a:ea typeface="+mj-ea"/>
            </a:rPr>
            <a:t>不适用于网络时代</a:t>
          </a:r>
          <a:endParaRPr lang="zh-CN" altLang="en-US" b="1" dirty="0">
            <a:latin typeface="+mj-ea"/>
            <a:ea typeface="+mj-ea"/>
          </a:endParaRPr>
        </a:p>
      </dgm:t>
    </dgm:pt>
    <dgm:pt modelId="{1EA087E4-C073-42A5-8B8A-DB7F37971DBC}" type="parTrans" cxnId="{92D1BE40-F981-4935-BD96-2510FCFBD8F4}">
      <dgm:prSet/>
      <dgm:spPr/>
      <dgm:t>
        <a:bodyPr/>
        <a:lstStyle/>
        <a:p>
          <a:endParaRPr lang="zh-CN" altLang="en-US" b="1">
            <a:latin typeface="+mj-ea"/>
            <a:ea typeface="+mj-ea"/>
          </a:endParaRPr>
        </a:p>
      </dgm:t>
    </dgm:pt>
    <dgm:pt modelId="{5AF7CCE2-3FCB-4930-86B9-9445BB416B2B}" type="sibTrans" cxnId="{92D1BE40-F981-4935-BD96-2510FCFBD8F4}">
      <dgm:prSet/>
      <dgm:spPr/>
      <dgm:t>
        <a:bodyPr/>
        <a:lstStyle/>
        <a:p>
          <a:endParaRPr lang="zh-CN" altLang="en-US" b="1">
            <a:latin typeface="+mj-ea"/>
            <a:ea typeface="+mj-ea"/>
          </a:endParaRPr>
        </a:p>
      </dgm:t>
    </dgm:pt>
    <dgm:pt modelId="{844D3E99-2B91-4815-9B93-67CC0A9993CA}" type="pres">
      <dgm:prSet presAssocID="{DCF0AD82-06CA-4C1C-81A8-FFEDB936722F}" presName="Name0" presStyleCnt="0">
        <dgm:presLayoutVars>
          <dgm:dir/>
          <dgm:resizeHandles val="exact"/>
        </dgm:presLayoutVars>
      </dgm:prSet>
      <dgm:spPr/>
    </dgm:pt>
    <dgm:pt modelId="{3CB9EB43-14E4-4821-ADAF-43369313F8B3}" type="pres">
      <dgm:prSet presAssocID="{E4A15CD5-1A5E-4D16-932F-9613A718D792}" presName="node" presStyleLbl="node1" presStyleIdx="0" presStyleCnt="3" custScaleX="17497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C7491A-5F3A-4A9C-B27D-81B1CCC7D110}" type="pres">
      <dgm:prSet presAssocID="{89CE6F2D-135A-4BE6-B5FE-F477C6BA9265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FA14C3F6-7A5D-48FC-A763-BF7859279810}" type="pres">
      <dgm:prSet presAssocID="{89CE6F2D-135A-4BE6-B5FE-F477C6BA9265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6353983D-0408-4C9F-82E4-E7AD66F2A6B5}" type="pres">
      <dgm:prSet presAssocID="{2BE3F827-2EC3-47E4-82EC-D048DB871EA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AFDAB9-2884-4B9B-97AE-038AECA49085}" type="pres">
      <dgm:prSet presAssocID="{D3A73932-92AC-446B-BC00-FC37F1BD6076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60C35799-5F19-43D8-BB83-75B1172E3F8F}" type="pres">
      <dgm:prSet presAssocID="{D3A73932-92AC-446B-BC00-FC37F1BD6076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1C5FEE19-EADB-4BD5-A87C-AADDD4BA10A1}" type="pres">
      <dgm:prSet presAssocID="{1F92F226-EC45-480E-A367-23EE04D907E1}" presName="node" presStyleLbl="node1" presStyleIdx="2" presStyleCnt="3" custScaleX="17972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00F7C66-1AC3-434F-9B6C-2176DD922C3D}" srcId="{DCF0AD82-06CA-4C1C-81A8-FFEDB936722F}" destId="{E4A15CD5-1A5E-4D16-932F-9613A718D792}" srcOrd="0" destOrd="0" parTransId="{34DB7BBD-C0B2-435A-97B6-6C45F5E18AF3}" sibTransId="{89CE6F2D-135A-4BE6-B5FE-F477C6BA9265}"/>
    <dgm:cxn modelId="{43523FD4-C09A-46BD-BF85-0E27718B7E27}" type="presOf" srcId="{D3A73932-92AC-446B-BC00-FC37F1BD6076}" destId="{B5AFDAB9-2884-4B9B-97AE-038AECA49085}" srcOrd="0" destOrd="0" presId="urn:microsoft.com/office/officeart/2005/8/layout/process1"/>
    <dgm:cxn modelId="{22D33296-2F97-4A89-A607-B06DEBB02122}" type="presOf" srcId="{89CE6F2D-135A-4BE6-B5FE-F477C6BA9265}" destId="{04C7491A-5F3A-4A9C-B27D-81B1CCC7D110}" srcOrd="0" destOrd="0" presId="urn:microsoft.com/office/officeart/2005/8/layout/process1"/>
    <dgm:cxn modelId="{9D71840F-E4AA-437D-8143-3D3E9CD91ED7}" type="presOf" srcId="{DCF0AD82-06CA-4C1C-81A8-FFEDB936722F}" destId="{844D3E99-2B91-4815-9B93-67CC0A9993CA}" srcOrd="0" destOrd="0" presId="urn:microsoft.com/office/officeart/2005/8/layout/process1"/>
    <dgm:cxn modelId="{5EB61C3F-CB19-4044-B265-FBAEDB34E154}" type="presOf" srcId="{89CE6F2D-135A-4BE6-B5FE-F477C6BA9265}" destId="{FA14C3F6-7A5D-48FC-A763-BF7859279810}" srcOrd="1" destOrd="0" presId="urn:microsoft.com/office/officeart/2005/8/layout/process1"/>
    <dgm:cxn modelId="{3E95970E-7D9B-4CF5-96A4-6E749BCA3429}" type="presOf" srcId="{E4A15CD5-1A5E-4D16-932F-9613A718D792}" destId="{3CB9EB43-14E4-4821-ADAF-43369313F8B3}" srcOrd="0" destOrd="0" presId="urn:microsoft.com/office/officeart/2005/8/layout/process1"/>
    <dgm:cxn modelId="{693DCCAD-6582-4CC6-AE0F-B640863B0437}" type="presOf" srcId="{D3A73932-92AC-446B-BC00-FC37F1BD6076}" destId="{60C35799-5F19-43D8-BB83-75B1172E3F8F}" srcOrd="1" destOrd="0" presId="urn:microsoft.com/office/officeart/2005/8/layout/process1"/>
    <dgm:cxn modelId="{D0AD168F-6763-4C12-9AA2-37B9AE2C5FA5}" type="presOf" srcId="{1F92F226-EC45-480E-A367-23EE04D907E1}" destId="{1C5FEE19-EADB-4BD5-A87C-AADDD4BA10A1}" srcOrd="0" destOrd="0" presId="urn:microsoft.com/office/officeart/2005/8/layout/process1"/>
    <dgm:cxn modelId="{4CFDE683-3AE9-4465-99B2-65DCCB0A6FA4}" type="presOf" srcId="{2BE3F827-2EC3-47E4-82EC-D048DB871EAF}" destId="{6353983D-0408-4C9F-82E4-E7AD66F2A6B5}" srcOrd="0" destOrd="0" presId="urn:microsoft.com/office/officeart/2005/8/layout/process1"/>
    <dgm:cxn modelId="{0CCB54DE-C5CF-4400-835B-9D982302523B}" srcId="{DCF0AD82-06CA-4C1C-81A8-FFEDB936722F}" destId="{2BE3F827-2EC3-47E4-82EC-D048DB871EAF}" srcOrd="1" destOrd="0" parTransId="{03969AA5-555E-4B50-8381-6786B60D61BC}" sibTransId="{D3A73932-92AC-446B-BC00-FC37F1BD6076}"/>
    <dgm:cxn modelId="{92D1BE40-F981-4935-BD96-2510FCFBD8F4}" srcId="{DCF0AD82-06CA-4C1C-81A8-FFEDB936722F}" destId="{1F92F226-EC45-480E-A367-23EE04D907E1}" srcOrd="2" destOrd="0" parTransId="{1EA087E4-C073-42A5-8B8A-DB7F37971DBC}" sibTransId="{5AF7CCE2-3FCB-4930-86B9-9445BB416B2B}"/>
    <dgm:cxn modelId="{0CB2F07F-7A38-4A11-98C7-47C5D4263037}" type="presParOf" srcId="{844D3E99-2B91-4815-9B93-67CC0A9993CA}" destId="{3CB9EB43-14E4-4821-ADAF-43369313F8B3}" srcOrd="0" destOrd="0" presId="urn:microsoft.com/office/officeart/2005/8/layout/process1"/>
    <dgm:cxn modelId="{E910E4A9-E9A9-4338-922E-C64AA4B7EB0E}" type="presParOf" srcId="{844D3E99-2B91-4815-9B93-67CC0A9993CA}" destId="{04C7491A-5F3A-4A9C-B27D-81B1CCC7D110}" srcOrd="1" destOrd="0" presId="urn:microsoft.com/office/officeart/2005/8/layout/process1"/>
    <dgm:cxn modelId="{09FDD9CF-50C0-46A6-B98C-4E97CB388C25}" type="presParOf" srcId="{04C7491A-5F3A-4A9C-B27D-81B1CCC7D110}" destId="{FA14C3F6-7A5D-48FC-A763-BF7859279810}" srcOrd="0" destOrd="0" presId="urn:microsoft.com/office/officeart/2005/8/layout/process1"/>
    <dgm:cxn modelId="{B3D7D464-D373-49EC-B60F-E5E8B83A4DFB}" type="presParOf" srcId="{844D3E99-2B91-4815-9B93-67CC0A9993CA}" destId="{6353983D-0408-4C9F-82E4-E7AD66F2A6B5}" srcOrd="2" destOrd="0" presId="urn:microsoft.com/office/officeart/2005/8/layout/process1"/>
    <dgm:cxn modelId="{4DEB09A8-C55F-40FA-B22F-4CB924C0F59E}" type="presParOf" srcId="{844D3E99-2B91-4815-9B93-67CC0A9993CA}" destId="{B5AFDAB9-2884-4B9B-97AE-038AECA49085}" srcOrd="3" destOrd="0" presId="urn:microsoft.com/office/officeart/2005/8/layout/process1"/>
    <dgm:cxn modelId="{03F312C5-6000-468C-9244-D48C600ADCD0}" type="presParOf" srcId="{B5AFDAB9-2884-4B9B-97AE-038AECA49085}" destId="{60C35799-5F19-43D8-BB83-75B1172E3F8F}" srcOrd="0" destOrd="0" presId="urn:microsoft.com/office/officeart/2005/8/layout/process1"/>
    <dgm:cxn modelId="{C99E58B9-B155-4949-A2E4-76D84D1BC9BF}" type="presParOf" srcId="{844D3E99-2B91-4815-9B93-67CC0A9993CA}" destId="{1C5FEE19-EADB-4BD5-A87C-AADDD4BA10A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BB7766-270B-47FA-9733-93380FD7D304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6178CD38-8275-49C5-951D-8231A4693391}">
      <dgm:prSet phldrT="[文本]"/>
      <dgm:spPr/>
      <dgm:t>
        <a:bodyPr/>
        <a:lstStyle/>
        <a:p>
          <a:r>
            <a: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</a:rPr>
            <a:t>构建词网</a:t>
          </a:r>
          <a:endParaRPr lang="zh-CN" altLang="en-US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5320E283-B6AA-4431-A89B-7A8AC7AB7016}" type="parTrans" cxnId="{18956FED-ECA8-43EC-BEF6-E5D0E7759F65}">
      <dgm:prSet/>
      <dgm:spPr/>
      <dgm:t>
        <a:bodyPr/>
        <a:lstStyle/>
        <a:p>
          <a:endParaRPr lang="zh-CN" altLang="en-US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B2524406-F975-4684-932B-21944A8165B5}" type="sibTrans" cxnId="{18956FED-ECA8-43EC-BEF6-E5D0E7759F65}">
      <dgm:prSet/>
      <dgm:spPr/>
      <dgm:t>
        <a:bodyPr/>
        <a:lstStyle/>
        <a:p>
          <a:endParaRPr lang="zh-CN" altLang="en-US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CF63B1DA-6038-4EB0-92F9-5A6E8738A957}">
      <dgm:prSet phldrT="[文本]"/>
      <dgm:spPr/>
      <dgm:t>
        <a:bodyPr/>
        <a:lstStyle/>
        <a:p>
          <a:r>
            <a: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rPr>
            <a:t>PageRank</a:t>
          </a:r>
          <a:endParaRPr lang="zh-CN" altLang="en-US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3019266-4200-4D97-A0A7-6213FC9BFB55}" type="parTrans" cxnId="{5A7F073A-43E8-4DFB-96F7-A67260E43B26}">
      <dgm:prSet/>
      <dgm:spPr/>
      <dgm:t>
        <a:bodyPr/>
        <a:lstStyle/>
        <a:p>
          <a:endParaRPr lang="zh-CN" altLang="en-US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3537373D-E3FB-4B48-BA3A-2077DB8A88E1}" type="sibTrans" cxnId="{5A7F073A-43E8-4DFB-96F7-A67260E43B26}">
      <dgm:prSet/>
      <dgm:spPr/>
      <dgm:t>
        <a:bodyPr/>
        <a:lstStyle/>
        <a:p>
          <a:endParaRPr lang="zh-CN" altLang="en-US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8182FCEB-AF21-4512-9F94-6D8D709DE92C}">
      <dgm:prSet phldrT="[文本]"/>
      <dgm:spPr/>
      <dgm:t>
        <a:bodyPr/>
        <a:lstStyle/>
        <a:p>
          <a:r>
            <a: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</a:rPr>
            <a:t>选取排序最高的词为关键词</a:t>
          </a:r>
          <a:endParaRPr lang="zh-CN" altLang="en-US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CE74EA39-15DD-4F18-82ED-1CA0A674B39D}" type="parTrans" cxnId="{2B69F1DE-5FAA-44AC-8265-19F2CE421D0D}">
      <dgm:prSet/>
      <dgm:spPr/>
      <dgm:t>
        <a:bodyPr/>
        <a:lstStyle/>
        <a:p>
          <a:endParaRPr lang="zh-CN" altLang="en-US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C98A442E-7F1A-441D-9581-38B8263C628F}" type="sibTrans" cxnId="{2B69F1DE-5FAA-44AC-8265-19F2CE421D0D}">
      <dgm:prSet/>
      <dgm:spPr/>
      <dgm:t>
        <a:bodyPr/>
        <a:lstStyle/>
        <a:p>
          <a:endParaRPr lang="zh-CN" altLang="en-US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F1A097F1-DBD7-43FD-B3E3-DC41697002BE}" type="pres">
      <dgm:prSet presAssocID="{2BBB7766-270B-47FA-9733-93380FD7D304}" presName="Name0" presStyleCnt="0">
        <dgm:presLayoutVars>
          <dgm:dir/>
          <dgm:resizeHandles val="exact"/>
        </dgm:presLayoutVars>
      </dgm:prSet>
      <dgm:spPr/>
    </dgm:pt>
    <dgm:pt modelId="{557A9A62-628C-4C3A-8B7D-FD86410DC1ED}" type="pres">
      <dgm:prSet presAssocID="{6178CD38-8275-49C5-951D-8231A469339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0FFA5B-3CDD-4BB3-B532-D1F681D48A65}" type="pres">
      <dgm:prSet presAssocID="{B2524406-F975-4684-932B-21944A8165B5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AE0707E7-EE32-4D73-A77C-727262B44F64}" type="pres">
      <dgm:prSet presAssocID="{B2524406-F975-4684-932B-21944A8165B5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730CD919-6584-4AC4-82CF-AFA76F672FB9}" type="pres">
      <dgm:prSet presAssocID="{CF63B1DA-6038-4EB0-92F9-5A6E8738A95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98C39C-ABE3-407A-9A10-C2A79000B954}" type="pres">
      <dgm:prSet presAssocID="{3537373D-E3FB-4B48-BA3A-2077DB8A88E1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7A71833C-C342-460F-9A1A-0A906F4319F1}" type="pres">
      <dgm:prSet presAssocID="{3537373D-E3FB-4B48-BA3A-2077DB8A88E1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564CC8E3-7E5F-4BC6-911A-78D5791CA64A}" type="pres">
      <dgm:prSet presAssocID="{8182FCEB-AF21-4512-9F94-6D8D709DE92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A7EB495-6119-4C7B-8D54-85AF07A5CAD6}" type="presOf" srcId="{2BBB7766-270B-47FA-9733-93380FD7D304}" destId="{F1A097F1-DBD7-43FD-B3E3-DC41697002BE}" srcOrd="0" destOrd="0" presId="urn:microsoft.com/office/officeart/2005/8/layout/process1"/>
    <dgm:cxn modelId="{18956FED-ECA8-43EC-BEF6-E5D0E7759F65}" srcId="{2BBB7766-270B-47FA-9733-93380FD7D304}" destId="{6178CD38-8275-49C5-951D-8231A4693391}" srcOrd="0" destOrd="0" parTransId="{5320E283-B6AA-4431-A89B-7A8AC7AB7016}" sibTransId="{B2524406-F975-4684-932B-21944A8165B5}"/>
    <dgm:cxn modelId="{514F09E0-3032-4A7D-975D-59DE664FF711}" type="presOf" srcId="{3537373D-E3FB-4B48-BA3A-2077DB8A88E1}" destId="{DC98C39C-ABE3-407A-9A10-C2A79000B954}" srcOrd="0" destOrd="0" presId="urn:microsoft.com/office/officeart/2005/8/layout/process1"/>
    <dgm:cxn modelId="{E5031A5C-01F4-4376-B0F9-BE02D0B9CE5A}" type="presOf" srcId="{B2524406-F975-4684-932B-21944A8165B5}" destId="{E30FFA5B-3CDD-4BB3-B532-D1F681D48A65}" srcOrd="0" destOrd="0" presId="urn:microsoft.com/office/officeart/2005/8/layout/process1"/>
    <dgm:cxn modelId="{3EF11235-8AC2-4D9A-B3A1-1013496546C1}" type="presOf" srcId="{6178CD38-8275-49C5-951D-8231A4693391}" destId="{557A9A62-628C-4C3A-8B7D-FD86410DC1ED}" srcOrd="0" destOrd="0" presId="urn:microsoft.com/office/officeart/2005/8/layout/process1"/>
    <dgm:cxn modelId="{2B69F1DE-5FAA-44AC-8265-19F2CE421D0D}" srcId="{2BBB7766-270B-47FA-9733-93380FD7D304}" destId="{8182FCEB-AF21-4512-9F94-6D8D709DE92C}" srcOrd="2" destOrd="0" parTransId="{CE74EA39-15DD-4F18-82ED-1CA0A674B39D}" sibTransId="{C98A442E-7F1A-441D-9581-38B8263C628F}"/>
    <dgm:cxn modelId="{396ACB11-0A01-4FC3-842C-EC4FEEF69B75}" type="presOf" srcId="{8182FCEB-AF21-4512-9F94-6D8D709DE92C}" destId="{564CC8E3-7E5F-4BC6-911A-78D5791CA64A}" srcOrd="0" destOrd="0" presId="urn:microsoft.com/office/officeart/2005/8/layout/process1"/>
    <dgm:cxn modelId="{5A7F073A-43E8-4DFB-96F7-A67260E43B26}" srcId="{2BBB7766-270B-47FA-9733-93380FD7D304}" destId="{CF63B1DA-6038-4EB0-92F9-5A6E8738A957}" srcOrd="1" destOrd="0" parTransId="{E3019266-4200-4D97-A0A7-6213FC9BFB55}" sibTransId="{3537373D-E3FB-4B48-BA3A-2077DB8A88E1}"/>
    <dgm:cxn modelId="{8764FBD8-1216-4E12-91D4-0B9B4A1BD123}" type="presOf" srcId="{3537373D-E3FB-4B48-BA3A-2077DB8A88E1}" destId="{7A71833C-C342-460F-9A1A-0A906F4319F1}" srcOrd="1" destOrd="0" presId="urn:microsoft.com/office/officeart/2005/8/layout/process1"/>
    <dgm:cxn modelId="{A064911D-E217-4FFF-B267-4B2A763EEBC8}" type="presOf" srcId="{B2524406-F975-4684-932B-21944A8165B5}" destId="{AE0707E7-EE32-4D73-A77C-727262B44F64}" srcOrd="1" destOrd="0" presId="urn:microsoft.com/office/officeart/2005/8/layout/process1"/>
    <dgm:cxn modelId="{1B2064DF-8251-4F40-9D45-6D51E9F84089}" type="presOf" srcId="{CF63B1DA-6038-4EB0-92F9-5A6E8738A957}" destId="{730CD919-6584-4AC4-82CF-AFA76F672FB9}" srcOrd="0" destOrd="0" presId="urn:microsoft.com/office/officeart/2005/8/layout/process1"/>
    <dgm:cxn modelId="{69082AC4-64A6-4C61-8D00-9E1D84A9A535}" type="presParOf" srcId="{F1A097F1-DBD7-43FD-B3E3-DC41697002BE}" destId="{557A9A62-628C-4C3A-8B7D-FD86410DC1ED}" srcOrd="0" destOrd="0" presId="urn:microsoft.com/office/officeart/2005/8/layout/process1"/>
    <dgm:cxn modelId="{1EB796D6-486C-4062-B014-DE9CC4C17762}" type="presParOf" srcId="{F1A097F1-DBD7-43FD-B3E3-DC41697002BE}" destId="{E30FFA5B-3CDD-4BB3-B532-D1F681D48A65}" srcOrd="1" destOrd="0" presId="urn:microsoft.com/office/officeart/2005/8/layout/process1"/>
    <dgm:cxn modelId="{C18017AD-E977-419A-A1A7-6B804761BFDE}" type="presParOf" srcId="{E30FFA5B-3CDD-4BB3-B532-D1F681D48A65}" destId="{AE0707E7-EE32-4D73-A77C-727262B44F64}" srcOrd="0" destOrd="0" presId="urn:microsoft.com/office/officeart/2005/8/layout/process1"/>
    <dgm:cxn modelId="{A046D403-D0D8-4609-B03A-2E160A2697E3}" type="presParOf" srcId="{F1A097F1-DBD7-43FD-B3E3-DC41697002BE}" destId="{730CD919-6584-4AC4-82CF-AFA76F672FB9}" srcOrd="2" destOrd="0" presId="urn:microsoft.com/office/officeart/2005/8/layout/process1"/>
    <dgm:cxn modelId="{B9808D45-3AC1-45FF-928B-5DE8C1D2C5F6}" type="presParOf" srcId="{F1A097F1-DBD7-43FD-B3E3-DC41697002BE}" destId="{DC98C39C-ABE3-407A-9A10-C2A79000B954}" srcOrd="3" destOrd="0" presId="urn:microsoft.com/office/officeart/2005/8/layout/process1"/>
    <dgm:cxn modelId="{4E96E99E-05A0-49ED-9DD1-3247458FF5BD}" type="presParOf" srcId="{DC98C39C-ABE3-407A-9A10-C2A79000B954}" destId="{7A71833C-C342-460F-9A1A-0A906F4319F1}" srcOrd="0" destOrd="0" presId="urn:microsoft.com/office/officeart/2005/8/layout/process1"/>
    <dgm:cxn modelId="{2D51644A-F7E7-4073-8C6A-B6643E30306B}" type="presParOf" srcId="{F1A097F1-DBD7-43FD-B3E3-DC41697002BE}" destId="{564CC8E3-7E5F-4BC6-911A-78D5791CA6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C75130-CC84-423B-8523-AD7E753EA67A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7C265B79-88C6-416B-AFCF-317D2001C798}">
      <dgm:prSet phldrT="[文本]" custT="1"/>
      <dgm:spPr/>
      <dgm:t>
        <a:bodyPr/>
        <a:lstStyle/>
        <a:p>
          <a:r>
            <a: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rPr>
            <a:t>TFIDF:</a:t>
          </a:r>
        </a:p>
        <a:p>
          <a:r>
            <a:rPr lang="zh-CN" altLang="en-US" sz="2400" dirty="0" smtClean="0">
              <a:latin typeface="黑体" panose="02010609060101010101" pitchFamily="49" charset="-122"/>
              <a:ea typeface="黑体" panose="02010609060101010101" pitchFamily="49" charset="-122"/>
            </a:rPr>
            <a:t>仅考虑词自身频度</a:t>
          </a:r>
          <a:endParaRPr lang="zh-CN" altLang="en-US" sz="24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A7146CFD-BFF8-466A-BBA3-06111DD41AB8}" type="parTrans" cxnId="{384F3FA8-F161-4430-B87C-F9D3CA110408}">
      <dgm:prSet/>
      <dgm:spPr/>
      <dgm:t>
        <a:bodyPr/>
        <a:lstStyle/>
        <a:p>
          <a:endParaRPr lang="zh-CN" altLang="en-US" sz="200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C506A014-F7D8-4357-994F-4156024E647E}" type="sibTrans" cxnId="{384F3FA8-F161-4430-B87C-F9D3CA110408}">
      <dgm:prSet custT="1"/>
      <dgm:spPr/>
      <dgm:t>
        <a:bodyPr/>
        <a:lstStyle/>
        <a:p>
          <a:endParaRPr lang="zh-CN" altLang="en-US" sz="180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5343B361-57A1-4997-A04B-C7EB2B98BD93}">
      <dgm:prSet phldrT="[文本]" custT="1"/>
      <dgm:spPr/>
      <dgm:t>
        <a:bodyPr/>
        <a:lstStyle/>
        <a:p>
          <a:r>
            <a:rPr lang="en-US" altLang="zh-CN" sz="2400" dirty="0" err="1" smtClean="0">
              <a:latin typeface="黑体" panose="02010609060101010101" pitchFamily="49" charset="-122"/>
              <a:ea typeface="黑体" panose="02010609060101010101" pitchFamily="49" charset="-122"/>
            </a:rPr>
            <a:t>TextRank</a:t>
          </a:r>
          <a:r>
            <a: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rPr>
            <a:t>:</a:t>
          </a:r>
        </a:p>
        <a:p>
          <a:r>
            <a:rPr lang="zh-CN" altLang="en-US" sz="2400" dirty="0" smtClean="0">
              <a:latin typeface="黑体" panose="02010609060101010101" pitchFamily="49" charset="-122"/>
              <a:ea typeface="黑体" panose="02010609060101010101" pitchFamily="49" charset="-122"/>
            </a:rPr>
            <a:t>考虑文档内词间语义关系</a:t>
          </a:r>
          <a:endParaRPr lang="zh-CN" altLang="en-US" sz="24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1562005F-AF70-425E-9F9C-B1BFF38A02DB}" type="parTrans" cxnId="{6C74C5E7-B73F-47E3-94BC-240D313C1135}">
      <dgm:prSet/>
      <dgm:spPr/>
      <dgm:t>
        <a:bodyPr/>
        <a:lstStyle/>
        <a:p>
          <a:endParaRPr lang="zh-CN" altLang="en-US" sz="200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F50AA488-23E5-4BA6-9709-75140167C40C}" type="sibTrans" cxnId="{6C74C5E7-B73F-47E3-94BC-240D313C1135}">
      <dgm:prSet/>
      <dgm:spPr/>
      <dgm:t>
        <a:bodyPr/>
        <a:lstStyle/>
        <a:p>
          <a:endParaRPr lang="zh-CN" altLang="en-US" sz="200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2B1C70D4-C61E-41D0-9268-965359C3A9ED}" type="pres">
      <dgm:prSet presAssocID="{74C75130-CC84-423B-8523-AD7E753EA67A}" presName="Name0" presStyleCnt="0">
        <dgm:presLayoutVars>
          <dgm:dir/>
          <dgm:resizeHandles val="exact"/>
        </dgm:presLayoutVars>
      </dgm:prSet>
      <dgm:spPr/>
    </dgm:pt>
    <dgm:pt modelId="{8FB7EE73-4D2A-475D-953D-871463CA0E66}" type="pres">
      <dgm:prSet presAssocID="{7C265B79-88C6-416B-AFCF-317D2001C798}" presName="node" presStyleLbl="node1" presStyleIdx="0" presStyleCnt="2" custScaleX="11857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486EE5-3D85-4EF8-B1C3-1958AD84A182}" type="pres">
      <dgm:prSet presAssocID="{C506A014-F7D8-4357-994F-4156024E647E}" presName="sibTrans" presStyleLbl="sibTrans2D1" presStyleIdx="0" presStyleCnt="1"/>
      <dgm:spPr/>
      <dgm:t>
        <a:bodyPr/>
        <a:lstStyle/>
        <a:p>
          <a:endParaRPr lang="zh-CN" altLang="en-US"/>
        </a:p>
      </dgm:t>
    </dgm:pt>
    <dgm:pt modelId="{0A9F80E3-0A64-4CD6-A4C4-0DE71C107E49}" type="pres">
      <dgm:prSet presAssocID="{C506A014-F7D8-4357-994F-4156024E647E}" presName="connectorText" presStyleLbl="sibTrans2D1" presStyleIdx="0" presStyleCnt="1"/>
      <dgm:spPr/>
      <dgm:t>
        <a:bodyPr/>
        <a:lstStyle/>
        <a:p>
          <a:endParaRPr lang="zh-CN" altLang="en-US"/>
        </a:p>
      </dgm:t>
    </dgm:pt>
    <dgm:pt modelId="{97A3645A-32FC-477B-83DA-7B0C25517A8A}" type="pres">
      <dgm:prSet presAssocID="{5343B361-57A1-4997-A04B-C7EB2B98BD93}" presName="node" presStyleLbl="node1" presStyleIdx="1" presStyleCnt="2" custScaleX="15320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ED8F9AA-6FE2-4D88-9CF8-495A80B291CA}" type="presOf" srcId="{C506A014-F7D8-4357-994F-4156024E647E}" destId="{0A9F80E3-0A64-4CD6-A4C4-0DE71C107E49}" srcOrd="1" destOrd="0" presId="urn:microsoft.com/office/officeart/2005/8/layout/process1"/>
    <dgm:cxn modelId="{66314801-9072-418E-B8D5-52A3B20B45E0}" type="presOf" srcId="{7C265B79-88C6-416B-AFCF-317D2001C798}" destId="{8FB7EE73-4D2A-475D-953D-871463CA0E66}" srcOrd="0" destOrd="0" presId="urn:microsoft.com/office/officeart/2005/8/layout/process1"/>
    <dgm:cxn modelId="{88595237-35B9-4EF9-803E-B45D264A3F9B}" type="presOf" srcId="{5343B361-57A1-4997-A04B-C7EB2B98BD93}" destId="{97A3645A-32FC-477B-83DA-7B0C25517A8A}" srcOrd="0" destOrd="0" presId="urn:microsoft.com/office/officeart/2005/8/layout/process1"/>
    <dgm:cxn modelId="{6C74C5E7-B73F-47E3-94BC-240D313C1135}" srcId="{74C75130-CC84-423B-8523-AD7E753EA67A}" destId="{5343B361-57A1-4997-A04B-C7EB2B98BD93}" srcOrd="1" destOrd="0" parTransId="{1562005F-AF70-425E-9F9C-B1BFF38A02DB}" sibTransId="{F50AA488-23E5-4BA6-9709-75140167C40C}"/>
    <dgm:cxn modelId="{7F42E9F0-017D-447C-B2B8-7C0858263565}" type="presOf" srcId="{74C75130-CC84-423B-8523-AD7E753EA67A}" destId="{2B1C70D4-C61E-41D0-9268-965359C3A9ED}" srcOrd="0" destOrd="0" presId="urn:microsoft.com/office/officeart/2005/8/layout/process1"/>
    <dgm:cxn modelId="{384F3FA8-F161-4430-B87C-F9D3CA110408}" srcId="{74C75130-CC84-423B-8523-AD7E753EA67A}" destId="{7C265B79-88C6-416B-AFCF-317D2001C798}" srcOrd="0" destOrd="0" parTransId="{A7146CFD-BFF8-466A-BBA3-06111DD41AB8}" sibTransId="{C506A014-F7D8-4357-994F-4156024E647E}"/>
    <dgm:cxn modelId="{D2680C7B-AF42-4863-9516-01027DEB914E}" type="presOf" srcId="{C506A014-F7D8-4357-994F-4156024E647E}" destId="{F8486EE5-3D85-4EF8-B1C3-1958AD84A182}" srcOrd="0" destOrd="0" presId="urn:microsoft.com/office/officeart/2005/8/layout/process1"/>
    <dgm:cxn modelId="{7B7AEAB9-3EA9-4F45-B14A-20E5ACE36702}" type="presParOf" srcId="{2B1C70D4-C61E-41D0-9268-965359C3A9ED}" destId="{8FB7EE73-4D2A-475D-953D-871463CA0E66}" srcOrd="0" destOrd="0" presId="urn:microsoft.com/office/officeart/2005/8/layout/process1"/>
    <dgm:cxn modelId="{9B3C5AF8-F5FB-4A77-A554-986F19F31599}" type="presParOf" srcId="{2B1C70D4-C61E-41D0-9268-965359C3A9ED}" destId="{F8486EE5-3D85-4EF8-B1C3-1958AD84A182}" srcOrd="1" destOrd="0" presId="urn:microsoft.com/office/officeart/2005/8/layout/process1"/>
    <dgm:cxn modelId="{75661DA9-9924-4329-8E7C-5811678BCB94}" type="presParOf" srcId="{F8486EE5-3D85-4EF8-B1C3-1958AD84A182}" destId="{0A9F80E3-0A64-4CD6-A4C4-0DE71C107E49}" srcOrd="0" destOrd="0" presId="urn:microsoft.com/office/officeart/2005/8/layout/process1"/>
    <dgm:cxn modelId="{7735493B-2E74-4785-B530-0880030B4342}" type="presParOf" srcId="{2B1C70D4-C61E-41D0-9268-965359C3A9ED}" destId="{97A3645A-32FC-477B-83DA-7B0C25517A8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F6B221-7264-4082-9B7E-BB07FFB57815}" type="doc">
      <dgm:prSet loTypeId="urn:microsoft.com/office/officeart/2008/layout/RadialCluster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3186902-FE77-4334-B734-4A6998C69331}">
      <dgm:prSet phldrT="[文本]" custT="1"/>
      <dgm:spPr/>
      <dgm:t>
        <a:bodyPr/>
        <a:lstStyle/>
        <a:p>
          <a:r>
            <a:rPr lang="zh-CN" altLang="en-US" sz="2800" b="0" dirty="0" smtClean="0">
              <a:latin typeface="+mj-ea"/>
              <a:ea typeface="+mj-ea"/>
            </a:rPr>
            <a:t>事物</a:t>
          </a:r>
          <a:endParaRPr lang="zh-CN" altLang="en-US" sz="2800" b="0" dirty="0">
            <a:latin typeface="+mj-ea"/>
            <a:ea typeface="+mj-ea"/>
          </a:endParaRPr>
        </a:p>
      </dgm:t>
    </dgm:pt>
    <dgm:pt modelId="{74550974-29B3-43EA-9F31-F3D0CAA05AFA}" type="parTrans" cxnId="{DF726DAB-85D3-4D79-A892-8EC2DAC45D98}">
      <dgm:prSet/>
      <dgm:spPr/>
      <dgm:t>
        <a:bodyPr/>
        <a:lstStyle/>
        <a:p>
          <a:endParaRPr lang="zh-CN" altLang="en-US"/>
        </a:p>
      </dgm:t>
    </dgm:pt>
    <dgm:pt modelId="{56B255D8-44BE-4879-B938-A3A6F16E2F85}" type="sibTrans" cxnId="{DF726DAB-85D3-4D79-A892-8EC2DAC45D98}">
      <dgm:prSet/>
      <dgm:spPr/>
      <dgm:t>
        <a:bodyPr/>
        <a:lstStyle/>
        <a:p>
          <a:endParaRPr lang="zh-CN" altLang="en-US"/>
        </a:p>
      </dgm:t>
    </dgm:pt>
    <dgm:pt modelId="{E15090A4-A6C6-414E-8758-4D2173D3D2C3}">
      <dgm:prSet phldrT="[文本]" custT="1"/>
      <dgm:spPr/>
      <dgm:t>
        <a:bodyPr/>
        <a:lstStyle/>
        <a:p>
          <a:r>
            <a:rPr lang="zh-CN" altLang="en-US" sz="2400" b="0" dirty="0" smtClean="0">
              <a:latin typeface="+mj-ea"/>
              <a:ea typeface="+mj-ea"/>
            </a:rPr>
            <a:t>文档</a:t>
          </a:r>
          <a:endParaRPr lang="zh-CN" altLang="en-US" sz="2400" b="0" dirty="0">
            <a:latin typeface="+mj-ea"/>
            <a:ea typeface="+mj-ea"/>
          </a:endParaRPr>
        </a:p>
      </dgm:t>
    </dgm:pt>
    <dgm:pt modelId="{69D0CA42-C511-4A95-A573-F423AAE91D56}" type="parTrans" cxnId="{B89F91B8-5329-44A7-8443-8EFC0A8CA8E5}">
      <dgm:prSet/>
      <dgm:spPr/>
      <dgm:t>
        <a:bodyPr/>
        <a:lstStyle/>
        <a:p>
          <a:endParaRPr lang="zh-CN" altLang="en-US" sz="3200" b="0">
            <a:latin typeface="+mj-ea"/>
            <a:ea typeface="+mj-ea"/>
          </a:endParaRPr>
        </a:p>
      </dgm:t>
    </dgm:pt>
    <dgm:pt modelId="{A4A3F504-AFCE-45F6-9701-3E5B9535FF99}" type="sibTrans" cxnId="{B89F91B8-5329-44A7-8443-8EFC0A8CA8E5}">
      <dgm:prSet/>
      <dgm:spPr/>
      <dgm:t>
        <a:bodyPr/>
        <a:lstStyle/>
        <a:p>
          <a:endParaRPr lang="zh-CN" altLang="en-US"/>
        </a:p>
      </dgm:t>
    </dgm:pt>
    <dgm:pt modelId="{3C07385D-1481-4B6D-A1CF-F2781CD3B3C9}">
      <dgm:prSet phldrT="[文本]" custT="1"/>
      <dgm:spPr/>
      <dgm:t>
        <a:bodyPr/>
        <a:lstStyle/>
        <a:p>
          <a:r>
            <a:rPr lang="zh-CN" altLang="en-US" sz="2400" b="0" dirty="0" smtClean="0">
              <a:latin typeface="+mj-ea"/>
              <a:ea typeface="+mj-ea"/>
            </a:rPr>
            <a:t>关键词</a:t>
          </a:r>
          <a:endParaRPr lang="zh-CN" altLang="en-US" sz="2400" b="0" dirty="0">
            <a:latin typeface="+mj-ea"/>
            <a:ea typeface="+mj-ea"/>
          </a:endParaRPr>
        </a:p>
      </dgm:t>
    </dgm:pt>
    <dgm:pt modelId="{CD672BEE-16A7-4ED1-AB5E-B90FA292FDB8}" type="parTrans" cxnId="{006D9894-8B37-45C1-8116-371726CE0392}">
      <dgm:prSet/>
      <dgm:spPr/>
      <dgm:t>
        <a:bodyPr/>
        <a:lstStyle/>
        <a:p>
          <a:endParaRPr lang="zh-CN" altLang="en-US" sz="3200" b="0">
            <a:latin typeface="+mj-ea"/>
            <a:ea typeface="+mj-ea"/>
          </a:endParaRPr>
        </a:p>
      </dgm:t>
    </dgm:pt>
    <dgm:pt modelId="{87C32DBC-1C06-4A02-B1E3-FCE56E2D3051}" type="sibTrans" cxnId="{006D9894-8B37-45C1-8116-371726CE0392}">
      <dgm:prSet/>
      <dgm:spPr/>
      <dgm:t>
        <a:bodyPr/>
        <a:lstStyle/>
        <a:p>
          <a:endParaRPr lang="zh-CN" altLang="en-US"/>
        </a:p>
      </dgm:t>
    </dgm:pt>
    <dgm:pt modelId="{BCFA298E-A28C-4E2E-8720-7E9C7C240022}" type="pres">
      <dgm:prSet presAssocID="{E6F6B221-7264-4082-9B7E-BB07FFB5781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4DBDC1C6-F49C-47F2-BA78-4E93201F2E81}" type="pres">
      <dgm:prSet presAssocID="{B3186902-FE77-4334-B734-4A6998C69331}" presName="singleCycle" presStyleCnt="0"/>
      <dgm:spPr/>
    </dgm:pt>
    <dgm:pt modelId="{92CFC167-465B-450F-8734-EB2CCC1AA972}" type="pres">
      <dgm:prSet presAssocID="{B3186902-FE77-4334-B734-4A6998C69331}" presName="singleCenter" presStyleLbl="node1" presStyleIdx="0" presStyleCnt="3" custScaleX="206214" custScaleY="106646" custLinFactNeighborX="1775" custLinFactNeighborY="-38378">
        <dgm:presLayoutVars>
          <dgm:chMax val="7"/>
          <dgm:chPref val="7"/>
        </dgm:presLayoutVars>
      </dgm:prSet>
      <dgm:spPr/>
      <dgm:t>
        <a:bodyPr/>
        <a:lstStyle/>
        <a:p>
          <a:endParaRPr lang="zh-CN" altLang="en-US"/>
        </a:p>
      </dgm:t>
    </dgm:pt>
    <dgm:pt modelId="{C91EAC4D-6CC6-40FD-B289-6108697520B3}" type="pres">
      <dgm:prSet presAssocID="{69D0CA42-C511-4A95-A573-F423AAE91D56}" presName="Name56" presStyleLbl="parChTrans1D2" presStyleIdx="0" presStyleCnt="2" custSzX="768362"/>
      <dgm:spPr/>
      <dgm:t>
        <a:bodyPr/>
        <a:lstStyle/>
        <a:p>
          <a:endParaRPr lang="zh-CN" altLang="en-US"/>
        </a:p>
      </dgm:t>
    </dgm:pt>
    <dgm:pt modelId="{E88E0C5E-9E7F-4872-BB61-419D28CDA33D}" type="pres">
      <dgm:prSet presAssocID="{E15090A4-A6C6-414E-8758-4D2173D3D2C3}" presName="text0" presStyleLbl="node1" presStyleIdx="1" presStyleCnt="3" custScaleX="340781" custScaleY="121727" custRadScaleRad="210388" custRadScaleInc="-1287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EA1822-0C63-463A-9069-2D0D6487FFB7}" type="pres">
      <dgm:prSet presAssocID="{CD672BEE-16A7-4ED1-AB5E-B90FA292FDB8}" presName="Name56" presStyleLbl="parChTrans1D2" presStyleIdx="1" presStyleCnt="2" custSzX="965176"/>
      <dgm:spPr/>
      <dgm:t>
        <a:bodyPr/>
        <a:lstStyle/>
        <a:p>
          <a:endParaRPr lang="zh-CN" altLang="en-US"/>
        </a:p>
      </dgm:t>
    </dgm:pt>
    <dgm:pt modelId="{24281574-A7D5-481F-9DFF-5C1D418D545B}" type="pres">
      <dgm:prSet presAssocID="{3C07385D-1481-4B6D-A1CF-F2781CD3B3C9}" presName="text0" presStyleLbl="node1" presStyleIdx="2" presStyleCnt="3" custScaleX="287889" custScaleY="122194" custRadScaleRad="232580" custRadScaleInc="-746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FF5BCF6-55B4-4076-9CF6-247DFEE9FBCA}" type="presOf" srcId="{69D0CA42-C511-4A95-A573-F423AAE91D56}" destId="{C91EAC4D-6CC6-40FD-B289-6108697520B3}" srcOrd="0" destOrd="0" presId="urn:microsoft.com/office/officeart/2008/layout/RadialCluster"/>
    <dgm:cxn modelId="{3C0CFCE4-5DD4-4DF0-B6CD-246909245CF2}" type="presOf" srcId="{B3186902-FE77-4334-B734-4A6998C69331}" destId="{92CFC167-465B-450F-8734-EB2CCC1AA972}" srcOrd="0" destOrd="0" presId="urn:microsoft.com/office/officeart/2008/layout/RadialCluster"/>
    <dgm:cxn modelId="{DF726DAB-85D3-4D79-A892-8EC2DAC45D98}" srcId="{E6F6B221-7264-4082-9B7E-BB07FFB57815}" destId="{B3186902-FE77-4334-B734-4A6998C69331}" srcOrd="0" destOrd="0" parTransId="{74550974-29B3-43EA-9F31-F3D0CAA05AFA}" sibTransId="{56B255D8-44BE-4879-B938-A3A6F16E2F85}"/>
    <dgm:cxn modelId="{5ED944CD-E983-4A75-BAE0-1107A29596B3}" type="presOf" srcId="{E6F6B221-7264-4082-9B7E-BB07FFB57815}" destId="{BCFA298E-A28C-4E2E-8720-7E9C7C240022}" srcOrd="0" destOrd="0" presId="urn:microsoft.com/office/officeart/2008/layout/RadialCluster"/>
    <dgm:cxn modelId="{B89F91B8-5329-44A7-8443-8EFC0A8CA8E5}" srcId="{B3186902-FE77-4334-B734-4A6998C69331}" destId="{E15090A4-A6C6-414E-8758-4D2173D3D2C3}" srcOrd="0" destOrd="0" parTransId="{69D0CA42-C511-4A95-A573-F423AAE91D56}" sibTransId="{A4A3F504-AFCE-45F6-9701-3E5B9535FF99}"/>
    <dgm:cxn modelId="{785181CE-0254-4B51-9668-D85497A79366}" type="presOf" srcId="{E15090A4-A6C6-414E-8758-4D2173D3D2C3}" destId="{E88E0C5E-9E7F-4872-BB61-419D28CDA33D}" srcOrd="0" destOrd="0" presId="urn:microsoft.com/office/officeart/2008/layout/RadialCluster"/>
    <dgm:cxn modelId="{2DE4851F-55F7-4D8E-BDBB-3B669EB83963}" type="presOf" srcId="{CD672BEE-16A7-4ED1-AB5E-B90FA292FDB8}" destId="{9EEA1822-0C63-463A-9069-2D0D6487FFB7}" srcOrd="0" destOrd="0" presId="urn:microsoft.com/office/officeart/2008/layout/RadialCluster"/>
    <dgm:cxn modelId="{006D9894-8B37-45C1-8116-371726CE0392}" srcId="{B3186902-FE77-4334-B734-4A6998C69331}" destId="{3C07385D-1481-4B6D-A1CF-F2781CD3B3C9}" srcOrd="1" destOrd="0" parTransId="{CD672BEE-16A7-4ED1-AB5E-B90FA292FDB8}" sibTransId="{87C32DBC-1C06-4A02-B1E3-FCE56E2D3051}"/>
    <dgm:cxn modelId="{B4B98B7B-5DE2-441B-819E-CA821B679972}" type="presOf" srcId="{3C07385D-1481-4B6D-A1CF-F2781CD3B3C9}" destId="{24281574-A7D5-481F-9DFF-5C1D418D545B}" srcOrd="0" destOrd="0" presId="urn:microsoft.com/office/officeart/2008/layout/RadialCluster"/>
    <dgm:cxn modelId="{99330DBE-834B-4649-A29B-5C0C51AC6DE4}" type="presParOf" srcId="{BCFA298E-A28C-4E2E-8720-7E9C7C240022}" destId="{4DBDC1C6-F49C-47F2-BA78-4E93201F2E81}" srcOrd="0" destOrd="0" presId="urn:microsoft.com/office/officeart/2008/layout/RadialCluster"/>
    <dgm:cxn modelId="{223B6166-CD42-4D55-A6AC-FA4249E90E4F}" type="presParOf" srcId="{4DBDC1C6-F49C-47F2-BA78-4E93201F2E81}" destId="{92CFC167-465B-450F-8734-EB2CCC1AA972}" srcOrd="0" destOrd="0" presId="urn:microsoft.com/office/officeart/2008/layout/RadialCluster"/>
    <dgm:cxn modelId="{0FCFDA7F-6879-4744-B1D8-DD54B46EA655}" type="presParOf" srcId="{4DBDC1C6-F49C-47F2-BA78-4E93201F2E81}" destId="{C91EAC4D-6CC6-40FD-B289-6108697520B3}" srcOrd="1" destOrd="0" presId="urn:microsoft.com/office/officeart/2008/layout/RadialCluster"/>
    <dgm:cxn modelId="{106CC12B-2609-49FC-AB74-BEA271B51681}" type="presParOf" srcId="{4DBDC1C6-F49C-47F2-BA78-4E93201F2E81}" destId="{E88E0C5E-9E7F-4872-BB61-419D28CDA33D}" srcOrd="2" destOrd="0" presId="urn:microsoft.com/office/officeart/2008/layout/RadialCluster"/>
    <dgm:cxn modelId="{93B1C964-C5EA-475C-AD65-1D4DF1A6EEB8}" type="presParOf" srcId="{4DBDC1C6-F49C-47F2-BA78-4E93201F2E81}" destId="{9EEA1822-0C63-463A-9069-2D0D6487FFB7}" srcOrd="3" destOrd="0" presId="urn:microsoft.com/office/officeart/2008/layout/RadialCluster"/>
    <dgm:cxn modelId="{272607AB-8C4B-4BCD-ADC6-D32ECF0EF19C}" type="presParOf" srcId="{4DBDC1C6-F49C-47F2-BA78-4E93201F2E81}" destId="{24281574-A7D5-481F-9DFF-5C1D418D545B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E96C0-2CE1-4C96-8959-BDEF02E1EEA2}" type="datetimeFigureOut">
              <a:rPr lang="zh-CN" altLang="en-US" smtClean="0"/>
              <a:t>2013/11/25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3574B-6D48-4495-9912-790ADF8942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65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6362D-7770-4B3E-944E-F93E935E51FC}" type="datetimeFigureOut">
              <a:rPr lang="zh-CN" altLang="en-US" smtClean="0"/>
              <a:t>2013/11/25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D09A9-C5D6-483F-9C9B-1DE69CAF0E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96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E3E2-7F28-46DB-A962-AE7E2D256C7B}" type="datetimeFigureOut">
              <a:rPr lang="zh-CN" altLang="en-US" smtClean="0"/>
              <a:t>2013/11/25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393-58CA-4BEE-97FC-BD79464AD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18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E3E2-7F28-46DB-A962-AE7E2D256C7B}" type="datetimeFigureOut">
              <a:rPr lang="zh-CN" altLang="en-US" smtClean="0"/>
              <a:t>2013/11/25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393-58CA-4BEE-97FC-BD79464AD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37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E3E2-7F28-46DB-A962-AE7E2D256C7B}" type="datetimeFigureOut">
              <a:rPr lang="zh-CN" altLang="en-US" smtClean="0"/>
              <a:t>2013/11/25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393-58CA-4BEE-97FC-BD79464AD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34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defRPr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>
              <a:defRPr>
                <a:latin typeface="仿宋" panose="02010609060101010101" pitchFamily="49" charset="-122"/>
                <a:ea typeface="仿宋" panose="02010609060101010101" pitchFamily="49" charset="-122"/>
              </a:defRPr>
            </a:lvl4pPr>
            <a:lvl5pPr>
              <a:defRPr>
                <a:latin typeface="仿宋" panose="02010609060101010101" pitchFamily="49" charset="-122"/>
                <a:ea typeface="仿宋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E3E2-7F28-46DB-A962-AE7E2D256C7B}" type="datetimeFigureOut">
              <a:rPr lang="zh-CN" altLang="en-US" smtClean="0"/>
              <a:t>2013/11/25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393-58CA-4BEE-97FC-BD79464AD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93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45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E3E2-7F28-46DB-A962-AE7E2D256C7B}" type="datetimeFigureOut">
              <a:rPr lang="zh-CN" altLang="en-US" smtClean="0"/>
              <a:t>2013/11/25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393-58CA-4BEE-97FC-BD79464AD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065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>
              <a:defRPr>
                <a:latin typeface="仿宋" panose="02010609060101010101" pitchFamily="49" charset="-122"/>
                <a:ea typeface="仿宋" panose="02010609060101010101" pitchFamily="49" charset="-122"/>
              </a:defRPr>
            </a:lvl2pPr>
            <a:lvl3pPr>
              <a:defRPr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>
              <a:defRPr>
                <a:latin typeface="仿宋" panose="02010609060101010101" pitchFamily="49" charset="-122"/>
                <a:ea typeface="仿宋" panose="02010609060101010101" pitchFamily="49" charset="-122"/>
              </a:defRPr>
            </a:lvl4pPr>
            <a:lvl5pPr>
              <a:defRPr>
                <a:latin typeface="仿宋" panose="02010609060101010101" pitchFamily="49" charset="-122"/>
                <a:ea typeface="仿宋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>
              <a:defRPr>
                <a:latin typeface="仿宋" panose="02010609060101010101" pitchFamily="49" charset="-122"/>
                <a:ea typeface="仿宋" panose="02010609060101010101" pitchFamily="49" charset="-122"/>
              </a:defRPr>
            </a:lvl2pPr>
            <a:lvl3pPr>
              <a:defRPr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>
              <a:defRPr>
                <a:latin typeface="仿宋" panose="02010609060101010101" pitchFamily="49" charset="-122"/>
                <a:ea typeface="仿宋" panose="02010609060101010101" pitchFamily="49" charset="-122"/>
              </a:defRPr>
            </a:lvl4pPr>
            <a:lvl5pPr>
              <a:defRPr>
                <a:latin typeface="仿宋" panose="02010609060101010101" pitchFamily="49" charset="-122"/>
                <a:ea typeface="仿宋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E3E2-7F28-46DB-A962-AE7E2D256C7B}" type="datetimeFigureOut">
              <a:rPr lang="zh-CN" altLang="en-US" smtClean="0"/>
              <a:t>2013/11/25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393-58CA-4BEE-97FC-BD79464AD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034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E3E2-7F28-46DB-A962-AE7E2D256C7B}" type="datetimeFigureOut">
              <a:rPr lang="zh-CN" altLang="en-US" smtClean="0"/>
              <a:t>2013/11/25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393-58CA-4BEE-97FC-BD79464AD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76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E3E2-7F28-46DB-A962-AE7E2D256C7B}" type="datetimeFigureOut">
              <a:rPr lang="zh-CN" altLang="en-US" smtClean="0"/>
              <a:t>2013/11/25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393-58CA-4BEE-97FC-BD79464AD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08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E3E2-7F28-46DB-A962-AE7E2D256C7B}" type="datetimeFigureOut">
              <a:rPr lang="zh-CN" altLang="en-US" smtClean="0"/>
              <a:t>2013/11/25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393-58CA-4BEE-97FC-BD79464AD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09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E3E2-7F28-46DB-A962-AE7E2D256C7B}" type="datetimeFigureOut">
              <a:rPr lang="zh-CN" altLang="en-US" smtClean="0"/>
              <a:t>2013/11/25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393-58CA-4BEE-97FC-BD79464AD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633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E3E2-7F28-46DB-A962-AE7E2D256C7B}" type="datetimeFigureOut">
              <a:rPr lang="zh-CN" altLang="en-US" smtClean="0"/>
              <a:t>2013/11/25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393-58CA-4BEE-97FC-BD79464AD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7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3E3E2-7F28-46DB-A962-AE7E2D256C7B}" type="datetimeFigureOut">
              <a:rPr lang="zh-CN" altLang="en-US" smtClean="0"/>
              <a:t>2013/11/25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75393-58CA-4BEE-97FC-BD79464AD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69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357" y="2348880"/>
            <a:ext cx="9144000" cy="123309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zh-CN" altLang="en-US" sz="4000" dirty="0" smtClean="0"/>
              <a:t>关键词抽取、社会标签推荐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zh-CN" altLang="en-US" sz="4000" dirty="0" smtClean="0"/>
              <a:t>及其在社会计算中的应用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7357" y="4149324"/>
            <a:ext cx="6858000" cy="1655762"/>
          </a:xfrm>
        </p:spPr>
        <p:txBody>
          <a:bodyPr>
            <a:normAutofit/>
          </a:bodyPr>
          <a:lstStyle/>
          <a:p>
            <a:endParaRPr lang="en-US" altLang="zh-CN" sz="2400" dirty="0" smtClean="0"/>
          </a:p>
          <a:p>
            <a:r>
              <a:rPr lang="zh-CN" altLang="en-US" sz="2400" dirty="0" smtClean="0"/>
              <a:t>刘</a:t>
            </a:r>
            <a:r>
              <a:rPr lang="zh-CN" altLang="en-US" sz="2400" dirty="0" smtClean="0"/>
              <a:t>知远</a:t>
            </a:r>
          </a:p>
          <a:p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57577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TextRank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921488"/>
              </p:ext>
            </p:extLst>
          </p:nvPr>
        </p:nvGraphicFramePr>
        <p:xfrm>
          <a:off x="467544" y="1883131"/>
          <a:ext cx="8229600" cy="1323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107504" y="3800709"/>
            <a:ext cx="3511561" cy="2935757"/>
            <a:chOff x="3033861" y="1251520"/>
            <a:chExt cx="2161877" cy="1821308"/>
          </a:xfrm>
        </p:grpSpPr>
        <p:sp>
          <p:nvSpPr>
            <p:cNvPr id="7" name="圆角矩形 6"/>
            <p:cNvSpPr/>
            <p:nvPr/>
          </p:nvSpPr>
          <p:spPr>
            <a:xfrm>
              <a:off x="3033861" y="1251520"/>
              <a:ext cx="2161877" cy="1821308"/>
            </a:xfrm>
            <a:prstGeom prst="roundRect">
              <a:avLst>
                <a:gd name="adj" fmla="val 10000"/>
              </a:avLst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圆角矩形 4"/>
            <p:cNvSpPr/>
            <p:nvPr/>
          </p:nvSpPr>
          <p:spPr>
            <a:xfrm>
              <a:off x="3087205" y="1304864"/>
              <a:ext cx="2055189" cy="1714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400" kern="120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01008"/>
            <a:ext cx="5638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9951" y="4797152"/>
                <a:ext cx="4340419" cy="1974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CN" sz="2400" dirty="0" smtClean="0">
                    <a:ea typeface="黑体" panose="02010609060101010101" pitchFamily="49" charset="-122"/>
                  </a:rPr>
                  <a:t>R(w): w</a:t>
                </a:r>
                <a:r>
                  <a:rPr lang="zh-CN" altLang="en-US" sz="2400" dirty="0" smtClean="0">
                    <a:ea typeface="黑体" panose="02010609060101010101" pitchFamily="49" charset="-122"/>
                  </a:rPr>
                  <a:t>的</a:t>
                </a:r>
                <a:r>
                  <a:rPr lang="en-US" altLang="zh-CN" sz="2400" dirty="0" smtClean="0">
                    <a:ea typeface="黑体" panose="02010609060101010101" pitchFamily="49" charset="-122"/>
                  </a:rPr>
                  <a:t>PageRank</a:t>
                </a:r>
                <a:r>
                  <a:rPr lang="zh-CN" altLang="en-US" sz="2400" dirty="0" smtClean="0">
                    <a:ea typeface="黑体" panose="02010609060101010101" pitchFamily="49" charset="-122"/>
                  </a:rPr>
                  <a:t>值</a:t>
                </a:r>
                <a:endParaRPr lang="en-US" altLang="zh-CN" sz="2400" dirty="0" smtClean="0">
                  <a:ea typeface="黑体" panose="02010609060101010101" pitchFamily="49" charset="-122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CN" sz="2400" dirty="0" smtClean="0">
                    <a:ea typeface="黑体" panose="02010609060101010101" pitchFamily="49" charset="-122"/>
                  </a:rPr>
                  <a:t>O(w): w</a:t>
                </a:r>
                <a:r>
                  <a:rPr lang="zh-CN" altLang="en-US" sz="2400" dirty="0" smtClean="0">
                    <a:ea typeface="黑体" panose="02010609060101010101" pitchFamily="49" charset="-122"/>
                  </a:rPr>
                  <a:t>的出度</a:t>
                </a:r>
                <a:endParaRPr lang="en-US" altLang="zh-CN" sz="2400" dirty="0" smtClean="0">
                  <a:ea typeface="黑体" panose="02010609060101010101" pitchFamily="49" charset="-122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CN" sz="2400" dirty="0" smtClean="0">
                    <a:ea typeface="黑体" panose="02010609060101010101" pitchFamily="49" charset="-122"/>
                  </a:rPr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ea typeface="黑体" panose="02010609060101010101" pitchFamily="49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+mj-ea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+mj-e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ea typeface="黑体" panose="02010609060101010101" pitchFamily="49" charset="-122"/>
                  </a:rPr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+mj-ea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+mj-ea"/>
                          </a:rPr>
                          <m:t>𝑗</m:t>
                        </m:r>
                      </m:sub>
                    </m:sSub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+mj-ea"/>
                      </a:rPr>
                      <m:t>→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+mj-ea"/>
                          </a:rPr>
                          <m:t>𝑤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+mj-e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ea typeface="黑体" panose="02010609060101010101" pitchFamily="49" charset="-122"/>
                  </a:rPr>
                  <a:t>边上的权重</a:t>
                </a:r>
                <a:endParaRPr lang="en-US" altLang="zh-CN" sz="2400" dirty="0" smtClean="0">
                  <a:ea typeface="黑体" panose="02010609060101010101" pitchFamily="49" charset="-122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CN" sz="2400" dirty="0" smtClean="0">
                    <a:ea typeface="黑体" panose="02010609060101010101" pitchFamily="49" charset="-122"/>
                  </a:rPr>
                  <a:t>V: </a:t>
                </a:r>
                <a:r>
                  <a:rPr lang="zh-CN" altLang="en-US" sz="2400" dirty="0" smtClean="0">
                    <a:ea typeface="黑体" panose="02010609060101010101" pitchFamily="49" charset="-122"/>
                  </a:rPr>
                  <a:t>节点集合</a:t>
                </a:r>
                <a:endParaRPr lang="en-US" altLang="zh-CN" sz="2400" dirty="0" smtClean="0">
                  <a:ea typeface="黑体" panose="02010609060101010101" pitchFamily="49" charset="-122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ea typeface="+mj-ea"/>
                      </a:rPr>
                      <m:t>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+mj-ea"/>
                      </a:rPr>
                      <m:t>:</m:t>
                    </m:r>
                  </m:oMath>
                </a14:m>
                <a:r>
                  <a:rPr lang="en-US" altLang="zh-CN" sz="2400" dirty="0" smtClean="0"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 smtClean="0">
                    <a:ea typeface="黑体" panose="02010609060101010101" pitchFamily="49" charset="-122"/>
                  </a:rPr>
                  <a:t>平滑因子</a:t>
                </a:r>
                <a:endParaRPr lang="en-US" altLang="zh-CN" sz="2400" dirty="0"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1" y="4797152"/>
                <a:ext cx="4340419" cy="1974002"/>
              </a:xfrm>
              <a:prstGeom prst="rect">
                <a:avLst/>
              </a:prstGeom>
              <a:blipFill rotWithShape="0">
                <a:blip r:embed="rId9"/>
                <a:stretch>
                  <a:fillRect l="-1826" t="-3704" r="-1264" b="-4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50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文献综述</a:t>
            </a:r>
            <a:r>
              <a:rPr lang="en-US" altLang="zh-CN" dirty="0" smtClean="0"/>
              <a:t>-</a:t>
            </a:r>
            <a:r>
              <a:rPr lang="zh-CN" altLang="en-US" dirty="0" smtClean="0"/>
              <a:t>无监督方法小结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658388"/>
              </p:ext>
            </p:extLst>
          </p:nvPr>
        </p:nvGraphicFramePr>
        <p:xfrm>
          <a:off x="395536" y="3429000"/>
          <a:ext cx="822960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61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研究问题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 smtClean="0">
                <a:latin typeface="+mn-lt"/>
              </a:rPr>
              <a:t>关键词应当具备以下特点</a:t>
            </a:r>
            <a:endParaRPr lang="en-US" altLang="zh-CN" dirty="0" smtClean="0">
              <a:latin typeface="+mn-lt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 smtClean="0">
                <a:latin typeface="+mn-lt"/>
              </a:rPr>
              <a:t>相关性，可读性，覆盖性</a:t>
            </a:r>
            <a:endParaRPr lang="en-US" altLang="zh-CN" dirty="0" smtClean="0">
              <a:latin typeface="+mn-lt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 smtClean="0">
                <a:latin typeface="+mn-lt"/>
              </a:rPr>
              <a:t>关键词与文档主题保持一致性</a:t>
            </a:r>
            <a:endParaRPr lang="en-US" altLang="zh-CN" dirty="0" smtClean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zh-CN" altLang="en-US" dirty="0" smtClean="0">
                <a:latin typeface="+mn-lt"/>
              </a:rPr>
              <a:t>如何在关键词抽取中考虑对文档主题的</a:t>
            </a:r>
            <a:r>
              <a:rPr lang="zh-CN" altLang="en-US" dirty="0" smtClean="0">
                <a:solidFill>
                  <a:srgbClr val="FF0000"/>
                </a:solidFill>
                <a:latin typeface="+mn-lt"/>
              </a:rPr>
              <a:t>覆盖性</a:t>
            </a:r>
            <a:r>
              <a:rPr lang="zh-CN" altLang="en-US" dirty="0" smtClean="0">
                <a:latin typeface="+mn-lt"/>
              </a:rPr>
              <a:t>问题</a:t>
            </a:r>
            <a:endParaRPr lang="en-US" altLang="zh-CN" dirty="0" smtClean="0">
              <a:latin typeface="+mn-lt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 smtClean="0">
                <a:latin typeface="+mn-lt"/>
              </a:rPr>
              <a:t>一个文档往往有多个主题</a:t>
            </a:r>
            <a:endParaRPr lang="en-US" altLang="zh-CN" dirty="0" smtClean="0">
              <a:latin typeface="+mn-lt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 smtClean="0">
                <a:latin typeface="+mn-lt"/>
              </a:rPr>
              <a:t>现有方法没有提供机制对主题进行较好覆盖</a:t>
            </a:r>
            <a:endParaRPr lang="en-US" altLang="zh-CN" dirty="0" smtClean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zh-CN" altLang="en-US" dirty="0" smtClean="0">
                <a:latin typeface="+mn-lt"/>
              </a:rPr>
              <a:t>如何解决文档与关键词间的</a:t>
            </a:r>
            <a:r>
              <a:rPr lang="zh-CN" altLang="en-US" dirty="0" smtClean="0">
                <a:solidFill>
                  <a:srgbClr val="FF0000"/>
                </a:solidFill>
                <a:latin typeface="+mn-lt"/>
              </a:rPr>
              <a:t>词汇差异</a:t>
            </a:r>
            <a:r>
              <a:rPr lang="zh-CN" altLang="en-US" dirty="0" smtClean="0">
                <a:latin typeface="+mn-lt"/>
              </a:rPr>
              <a:t>问题</a:t>
            </a:r>
            <a:endParaRPr lang="en-US" altLang="zh-CN" dirty="0" smtClean="0">
              <a:latin typeface="+mn-lt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 smtClean="0">
                <a:latin typeface="+mn-lt"/>
              </a:rPr>
              <a:t>许多关键词在文档中频度较低、甚至没有出现</a:t>
            </a:r>
            <a:endParaRPr lang="en-US" altLang="zh-CN" dirty="0" smtClean="0">
              <a:latin typeface="+mn-lt"/>
            </a:endParaRPr>
          </a:p>
          <a:p>
            <a:pPr lvl="2">
              <a:lnSpc>
                <a:spcPct val="100000"/>
              </a:lnSpc>
            </a:pPr>
            <a:r>
              <a:rPr lang="en-US" altLang="zh-CN" dirty="0" smtClean="0">
                <a:latin typeface="+mn-lt"/>
              </a:rPr>
              <a:t>“machine transliteration” </a:t>
            </a:r>
            <a:r>
              <a:rPr lang="en-US" altLang="zh-CN" dirty="0" err="1" smtClean="0">
                <a:latin typeface="+mn-lt"/>
              </a:rPr>
              <a:t>vs</a:t>
            </a:r>
            <a:r>
              <a:rPr lang="en-US" altLang="zh-CN" dirty="0" smtClean="0">
                <a:latin typeface="+mn-lt"/>
              </a:rPr>
              <a:t> “machine translation”</a:t>
            </a:r>
          </a:p>
          <a:p>
            <a:pPr lvl="2">
              <a:lnSpc>
                <a:spcPct val="100000"/>
              </a:lnSpc>
            </a:pPr>
            <a:r>
              <a:rPr lang="en-US" altLang="zh-CN" dirty="0" smtClean="0">
                <a:latin typeface="+mn-lt"/>
              </a:rPr>
              <a:t>“iPad” </a:t>
            </a:r>
            <a:r>
              <a:rPr lang="en-US" altLang="zh-CN" dirty="0" err="1" smtClean="0">
                <a:latin typeface="+mn-lt"/>
              </a:rPr>
              <a:t>vs</a:t>
            </a:r>
            <a:r>
              <a:rPr lang="en-US" altLang="zh-CN" dirty="0" smtClean="0">
                <a:latin typeface="+mn-lt"/>
              </a:rPr>
              <a:t> “Apple”</a:t>
            </a:r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22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580112" y="1656420"/>
            <a:ext cx="2736304" cy="4044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39552" y="2105235"/>
            <a:ext cx="2016224" cy="3876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9552" y="1656420"/>
            <a:ext cx="2232248" cy="4044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例子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800" dirty="0">
                <a:latin typeface="+mn-lt"/>
              </a:rPr>
              <a:t>史蒂夫</a:t>
            </a:r>
            <a:r>
              <a:rPr lang="en-US" altLang="zh-CN" sz="2800" dirty="0">
                <a:latin typeface="+mn-lt"/>
              </a:rPr>
              <a:t>·</a:t>
            </a:r>
            <a:r>
              <a:rPr lang="zh-CN" altLang="en-US" sz="2800" dirty="0">
                <a:latin typeface="+mn-lt"/>
              </a:rPr>
              <a:t>乔布</a:t>
            </a:r>
            <a:r>
              <a:rPr lang="zh-CN" altLang="en-US" sz="2800" dirty="0" smtClean="0">
                <a:latin typeface="+mn-lt"/>
              </a:rPr>
              <a:t>斯</a:t>
            </a:r>
            <a:r>
              <a:rPr lang="zh-CN" altLang="en-US" sz="2800" dirty="0">
                <a:latin typeface="+mn-lt"/>
              </a:rPr>
              <a:t>先</a:t>
            </a:r>
            <a:r>
              <a:rPr lang="zh-CN" altLang="en-US" sz="2800" dirty="0" smtClean="0">
                <a:latin typeface="+mn-lt"/>
              </a:rPr>
              <a:t>后</a:t>
            </a:r>
            <a:r>
              <a:rPr lang="zh-CN" altLang="en-US" sz="2800" dirty="0">
                <a:latin typeface="+mn-lt"/>
              </a:rPr>
              <a:t>领导和</a:t>
            </a:r>
            <a:r>
              <a:rPr lang="zh-CN" altLang="en-US" sz="2800" dirty="0" smtClean="0">
                <a:latin typeface="+mn-lt"/>
              </a:rPr>
              <a:t>推出了</a:t>
            </a:r>
            <a:r>
              <a:rPr lang="en-US" altLang="zh-CN" sz="2800" dirty="0" smtClean="0">
                <a:latin typeface="+mn-lt"/>
              </a:rPr>
              <a:t>Macintosh</a:t>
            </a:r>
            <a:r>
              <a:rPr lang="zh-CN" altLang="en-US" sz="2800" dirty="0" smtClean="0">
                <a:latin typeface="+mn-lt"/>
              </a:rPr>
              <a:t>、</a:t>
            </a:r>
            <a:r>
              <a:rPr lang="en-US" altLang="zh-CN" sz="2800" dirty="0">
                <a:latin typeface="+mn-lt"/>
              </a:rPr>
              <a:t>iMac</a:t>
            </a:r>
            <a:r>
              <a:rPr lang="zh-CN" altLang="en-US" sz="2800" dirty="0">
                <a:latin typeface="+mn-lt"/>
              </a:rPr>
              <a:t>、</a:t>
            </a:r>
            <a:r>
              <a:rPr lang="en-US" altLang="zh-CN" sz="2800" dirty="0">
                <a:latin typeface="+mn-lt"/>
              </a:rPr>
              <a:t>iPod</a:t>
            </a:r>
            <a:r>
              <a:rPr lang="zh-CN" altLang="en-US" sz="2800" dirty="0">
                <a:latin typeface="+mn-lt"/>
              </a:rPr>
              <a:t>、</a:t>
            </a:r>
            <a:r>
              <a:rPr lang="en-US" altLang="zh-CN" sz="2800" dirty="0">
                <a:latin typeface="+mn-lt"/>
              </a:rPr>
              <a:t>iPhone</a:t>
            </a:r>
            <a:r>
              <a:rPr lang="zh-CN" altLang="en-US" sz="2800" dirty="0">
                <a:latin typeface="+mn-lt"/>
              </a:rPr>
              <a:t>等风靡全球亿万人的电子产品，深刻地改变了现代通讯、娱乐乃至生活的方式。</a:t>
            </a:r>
            <a:r>
              <a:rPr lang="en-US" altLang="zh-CN" sz="2800" dirty="0">
                <a:latin typeface="+mn-lt"/>
              </a:rPr>
              <a:t>2011</a:t>
            </a:r>
            <a:r>
              <a:rPr lang="zh-CN" altLang="en-US" sz="2800" dirty="0">
                <a:latin typeface="+mn-lt"/>
              </a:rPr>
              <a:t>年</a:t>
            </a:r>
            <a:r>
              <a:rPr lang="en-US" altLang="zh-CN" sz="2800" dirty="0">
                <a:latin typeface="+mn-lt"/>
              </a:rPr>
              <a:t>10</a:t>
            </a:r>
            <a:r>
              <a:rPr lang="zh-CN" altLang="en-US" sz="2800" dirty="0">
                <a:latin typeface="+mn-lt"/>
              </a:rPr>
              <a:t>月</a:t>
            </a:r>
            <a:r>
              <a:rPr lang="en-US" altLang="zh-CN" sz="2800" dirty="0">
                <a:latin typeface="+mn-lt"/>
              </a:rPr>
              <a:t>5</a:t>
            </a:r>
            <a:r>
              <a:rPr lang="zh-CN" altLang="en-US" sz="2800" dirty="0">
                <a:latin typeface="+mn-lt"/>
              </a:rPr>
              <a:t>日他因病逝世，享年</a:t>
            </a:r>
            <a:r>
              <a:rPr lang="en-US" altLang="zh-CN" sz="2800" dirty="0">
                <a:latin typeface="+mn-lt"/>
              </a:rPr>
              <a:t>56</a:t>
            </a:r>
            <a:r>
              <a:rPr lang="zh-CN" altLang="en-US" sz="2800" dirty="0">
                <a:latin typeface="+mn-lt"/>
              </a:rPr>
              <a:t>岁。乔布斯是改变世界的天才，他凭敏锐的触觉和过人的智慧，勇于变革，不断创新，引领全球资讯科技和电子产品的潮流，把电脑和电子产品变得简约化、平民化，让曾经是昂贵稀罕的电子产品变为现代人生活的一部分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517232"/>
            <a:ext cx="82296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关键词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乔布斯、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苹果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、电子产品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438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研究思路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对文档</a:t>
            </a:r>
            <a:r>
              <a:rPr lang="zh-CN" altLang="en-US" dirty="0"/>
              <a:t>主题</a:t>
            </a:r>
            <a:r>
              <a:rPr lang="zh-CN" altLang="en-US" dirty="0" smtClean="0"/>
              <a:t>结构进行建模，并用于提高关键词抽取的覆盖性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/>
              <a:t>利用</a:t>
            </a:r>
            <a:r>
              <a:rPr lang="zh-CN" altLang="en-US" dirty="0" smtClean="0"/>
              <a:t>文档内部信息构造文档主题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/>
              <a:t>利用</a:t>
            </a:r>
            <a:r>
              <a:rPr lang="zh-CN" altLang="en-US" dirty="0" smtClean="0"/>
              <a:t>文档外部信息构造文档主题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结合文档内部、外部信息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利用</a:t>
            </a:r>
            <a:r>
              <a:rPr lang="zh-CN" altLang="en-US" dirty="0" smtClean="0"/>
              <a:t>无标注文档集中的文档与关键词的主题一致性，弥合文档与关键词的词汇差异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337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内容提要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通过文档</a:t>
            </a:r>
            <a:r>
              <a:rPr lang="zh-CN" altLang="en-US" dirty="0" smtClean="0"/>
              <a:t>词聚类构建主题</a:t>
            </a:r>
            <a:r>
              <a:rPr lang="zh-CN" altLang="en-US" dirty="0"/>
              <a:t>进行关键词抽取</a:t>
            </a:r>
            <a:endParaRPr lang="en-US" altLang="zh-CN" dirty="0" smtClean="0"/>
          </a:p>
          <a:p>
            <a:pPr marL="624078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/>
              <a:t>利用隐含主题构建主题</a:t>
            </a:r>
            <a:r>
              <a:rPr lang="zh-CN" altLang="en-US" dirty="0"/>
              <a:t>进行关键词抽取</a:t>
            </a:r>
            <a:endParaRPr lang="en-US" altLang="zh-CN" dirty="0" smtClean="0"/>
          </a:p>
          <a:p>
            <a:pPr marL="624078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/>
              <a:t>综合利用隐含主题和文档结构进行关键词抽取</a:t>
            </a:r>
            <a:endParaRPr lang="en-US" altLang="zh-CN" dirty="0" smtClean="0"/>
          </a:p>
          <a:p>
            <a:pPr marL="624078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/>
              <a:t>利用机器翻译弥合词汇差异进行关键词抽取</a:t>
            </a:r>
          </a:p>
          <a:p>
            <a:pPr marL="624078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/>
              <a:t>社会计算中的典型</a:t>
            </a:r>
            <a:r>
              <a:rPr lang="zh-CN" altLang="en-US" dirty="0"/>
              <a:t>应用</a:t>
            </a:r>
          </a:p>
        </p:txBody>
      </p:sp>
    </p:spTree>
    <p:extLst>
      <p:ext uri="{BB962C8B-B14F-4D97-AF65-F5344CB8AC3E}">
        <p14:creationId xmlns:p14="http://schemas.microsoft.com/office/powerpoint/2010/main" val="31562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通过文档</a:t>
            </a:r>
            <a:r>
              <a:rPr lang="zh-CN" altLang="en-US" dirty="0"/>
              <a:t>词聚类</a:t>
            </a:r>
            <a:r>
              <a:rPr lang="zh-CN" altLang="en-US" dirty="0" smtClean="0"/>
              <a:t>构建主题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进行</a:t>
            </a:r>
            <a:r>
              <a:rPr lang="zh-CN" altLang="en-US" dirty="0"/>
              <a:t>关键词抽取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8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研究动机与方法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动机：利用文档内部信息对文档主题进行建模</a:t>
            </a:r>
            <a:endParaRPr lang="en-US" altLang="zh-CN" dirty="0" smtClean="0"/>
          </a:p>
          <a:p>
            <a:r>
              <a:rPr lang="zh-CN" altLang="en-US" dirty="0" smtClean="0"/>
              <a:t>方法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在文档中选取候选关键词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计算候选关键词之间的语义相似度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对文档中的词进行聚类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在每个聚类中选取聚类中心（</a:t>
            </a:r>
            <a:r>
              <a:rPr lang="en-US" altLang="zh-CN" dirty="0" smtClean="0"/>
              <a:t>exemplar</a:t>
            </a:r>
            <a:r>
              <a:rPr lang="zh-CN" altLang="en-US" dirty="0" smtClean="0"/>
              <a:t>）扩展出关键词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716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算法细节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候选关键词相似度度量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基于同现关系的相似度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基于维基百科的相似度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Cosine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Euclid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PMI</a:t>
            </a:r>
            <a:r>
              <a:rPr lang="zh-CN" altLang="en-US" dirty="0" smtClean="0"/>
              <a:t>，</a:t>
            </a:r>
            <a:r>
              <a:rPr lang="en-US" altLang="zh-CN" dirty="0" smtClean="0"/>
              <a:t>NGD</a:t>
            </a:r>
          </a:p>
          <a:p>
            <a:r>
              <a:rPr lang="zh-CN" altLang="en-US" dirty="0" smtClean="0"/>
              <a:t>聚类方法选取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层次聚类（</a:t>
            </a:r>
            <a:r>
              <a:rPr lang="en-US" altLang="zh-CN" dirty="0" smtClean="0"/>
              <a:t>hierarchical clustering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/>
              <a:t>谱</a:t>
            </a:r>
            <a:r>
              <a:rPr lang="zh-CN" altLang="en-US" dirty="0" smtClean="0"/>
              <a:t>聚类（</a:t>
            </a:r>
            <a:r>
              <a:rPr lang="en-US" altLang="zh-CN" dirty="0" smtClean="0"/>
              <a:t>spectral clustering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消息传递聚类（</a:t>
            </a:r>
            <a:r>
              <a:rPr lang="en-US" altLang="zh-CN" dirty="0" smtClean="0"/>
              <a:t>Affinity Propagation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766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实验结果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数据集合：论文摘要</a:t>
            </a:r>
            <a:endParaRPr lang="en-US" altLang="zh-CN" dirty="0" smtClean="0"/>
          </a:p>
          <a:p>
            <a:r>
              <a:rPr lang="zh-CN" altLang="en-US" dirty="0" smtClean="0"/>
              <a:t>参数影响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2336"/>
            <a:ext cx="3744416" cy="334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19706"/>
            <a:ext cx="3912203" cy="437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563888" y="6176963"/>
            <a:ext cx="504056" cy="2043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011294" y="4952827"/>
            <a:ext cx="504056" cy="2043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80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dirty="0" smtClean="0"/>
              <a:t>关键词抽取和社会标签推荐简介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关键词抽取方法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关键词抽取的应用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展望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9216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实验结果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与其他算法的比较</a:t>
            </a:r>
            <a:endParaRPr lang="en-US" altLang="zh-CN" dirty="0" smtClean="0"/>
          </a:p>
          <a:p>
            <a:r>
              <a:rPr lang="zh-CN" altLang="en-US" dirty="0"/>
              <a:t>举例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76" y="4841776"/>
            <a:ext cx="807929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0360"/>
            <a:ext cx="4296828" cy="305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8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提出了利用聚类对文档内部主题结构建模的关键词抽取算法</a:t>
            </a:r>
            <a:endParaRPr lang="en-US" altLang="zh-CN" dirty="0" smtClean="0"/>
          </a:p>
          <a:p>
            <a:r>
              <a:rPr lang="zh-CN" altLang="en-US" dirty="0" smtClean="0"/>
              <a:t>对比了不同的相似度度量算法、聚类算法</a:t>
            </a:r>
            <a:endParaRPr lang="en-US" altLang="zh-CN" dirty="0"/>
          </a:p>
          <a:p>
            <a:r>
              <a:rPr lang="zh-CN" altLang="en-US" dirty="0" smtClean="0"/>
              <a:t>较好地实现推荐关键词的覆盖性</a:t>
            </a:r>
            <a:endParaRPr lang="en-US" altLang="zh-CN" dirty="0" smtClean="0"/>
          </a:p>
          <a:p>
            <a:r>
              <a:rPr lang="zh-CN" altLang="en-US" dirty="0" smtClean="0"/>
              <a:t>存在问题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不同聚类个数的设定会极大影响关键词抽取效果</a:t>
            </a:r>
            <a:endParaRPr lang="en-US" altLang="zh-CN" dirty="0" smtClean="0"/>
          </a:p>
          <a:p>
            <a:pPr lvl="1"/>
            <a:r>
              <a:rPr lang="zh-CN" altLang="en-US" smtClean="0"/>
              <a:t>稳定性较差</a:t>
            </a:r>
            <a:r>
              <a:rPr lang="en-US" altLang="zh-CN" smtClean="0"/>
              <a:t>,</a:t>
            </a:r>
            <a:r>
              <a:rPr lang="zh-CN" altLang="en-US" dirty="0" smtClean="0"/>
              <a:t>与多个因素有关</a:t>
            </a:r>
            <a:r>
              <a:rPr lang="en-US" altLang="zh-CN" dirty="0" smtClean="0"/>
              <a:t>:</a:t>
            </a:r>
            <a:r>
              <a:rPr lang="zh-CN" altLang="en-US" dirty="0" smtClean="0"/>
              <a:t>词汇相似度计算、聚类方法、聚类个数等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66189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通过隐含主题模型构建主题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进行关键词抽取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6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dodo\Desktop\l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46" y="1213166"/>
            <a:ext cx="2558718" cy="329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隐含主题模型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 smtClean="0"/>
              <a:t>对文档主题进行建模的无监督学习模型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由用户指定隐含主题个数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根据大规模文档集合中学习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每个主题是在词上的分布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每个词和文档都可以表示为主题上的分布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zh-CN" altLang="en-US" dirty="0" smtClean="0"/>
              <a:t>常见隐含主题模型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Latent Semantic Analysis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LSA/LSI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Probabilistic LSA </a:t>
            </a:r>
            <a:r>
              <a:rPr lang="zh-CN" altLang="en-US" dirty="0" smtClean="0"/>
              <a:t>（</a:t>
            </a:r>
            <a:r>
              <a:rPr lang="en-US" altLang="zh-CN" dirty="0" err="1" smtClean="0"/>
              <a:t>pLSA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Latent </a:t>
            </a:r>
            <a:r>
              <a:rPr lang="en-US" altLang="zh-CN" dirty="0" err="1" smtClean="0"/>
              <a:t>Dirichlet</a:t>
            </a:r>
            <a:r>
              <a:rPr lang="en-US" altLang="zh-CN" dirty="0" smtClean="0"/>
              <a:t> allocation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LDA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357344"/>
            <a:ext cx="407213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32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隐含主题</a:t>
            </a:r>
            <a:r>
              <a:rPr lang="zh-CN" altLang="en-US" dirty="0" smtClean="0"/>
              <a:t>模型示例</a:t>
            </a:r>
            <a:endParaRPr lang="zh-CN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204864"/>
            <a:ext cx="888445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95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利用隐含主题模型进行关键词抽取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 smtClean="0"/>
                  <a:t>文档的主题分布：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𝑃</m:t>
                    </m:r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𝑧</m:t>
                    </m:r>
                    <m:r>
                      <a:rPr lang="en-US" altLang="zh-CN" b="0" i="1" smtClean="0">
                        <a:latin typeface="Cambria Math"/>
                      </a:rPr>
                      <m:t>|</m:t>
                    </m:r>
                    <m:r>
                      <a:rPr lang="en-US" altLang="zh-CN" b="0" i="1" smtClean="0">
                        <a:latin typeface="Cambria Math"/>
                      </a:rPr>
                      <m:t>𝑑</m:t>
                    </m:r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b="0" dirty="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 smtClean="0"/>
                  <a:t>词的主题分布：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𝑃</m:t>
                    </m:r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𝑧</m:t>
                    </m:r>
                    <m:r>
                      <a:rPr lang="en-US" altLang="zh-CN" b="0" i="1" smtClean="0">
                        <a:latin typeface="Cambria Math"/>
                      </a:rPr>
                      <m:t>|</m:t>
                    </m:r>
                    <m:r>
                      <a:rPr lang="en-US" altLang="zh-CN" b="0" i="1" smtClean="0">
                        <a:latin typeface="Cambria Math"/>
                      </a:rPr>
                      <m:t>𝑤</m:t>
                    </m:r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 smtClean="0"/>
                  <a:t>通过多种方式度量其语义关系</a:t>
                </a:r>
                <a:endParaRPr lang="en-US" altLang="zh-CN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altLang="zh-CN" dirty="0" smtClean="0"/>
                  <a:t>Cosine similarity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dirty="0" smtClean="0"/>
                  <a:t>KL-divergence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𝑤</m:t>
                        </m:r>
                      </m:e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latin typeface="Cambria Math"/>
                          </a:rPr>
                          <m:t>𝑧</m:t>
                        </m:r>
                      </m:sub>
                      <m:sup/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𝑤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𝑑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dirty="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 smtClean="0"/>
                  <a:t>存在问题</a:t>
                </a:r>
                <a:endParaRPr lang="en-US" altLang="zh-CN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altLang="zh-CN" dirty="0"/>
                  <a:t>LDA</a:t>
                </a:r>
                <a:r>
                  <a:rPr lang="zh-CN" altLang="en-US" dirty="0"/>
                  <a:t>运算复杂度较高，在大规模数据集合上运行速度较慢</a:t>
                </a: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dirty="0"/>
                  <a:t>解决方案：</a:t>
                </a:r>
                <a:r>
                  <a:rPr lang="zh-CN" altLang="en-US" dirty="0" smtClean="0"/>
                  <a:t>并行化，或者在线学习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42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LDA</a:t>
            </a:r>
            <a:r>
              <a:rPr lang="zh-CN" altLang="en-US" dirty="0" smtClean="0"/>
              <a:t>学习算法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Gibbs Sampling</a:t>
            </a:r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7497464" cy="159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94" y="5020127"/>
            <a:ext cx="6589148" cy="147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7285" y="1302603"/>
            <a:ext cx="224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 smtClean="0">
                <a:latin typeface="+mj-ea"/>
                <a:ea typeface="+mj-ea"/>
              </a:rPr>
              <a:t>其他位置上的词</a:t>
            </a:r>
            <a:r>
              <a:rPr lang="en-US" altLang="zh-CN" sz="2400" dirty="0" smtClean="0">
                <a:latin typeface="+mj-ea"/>
                <a:ea typeface="+mj-ea"/>
              </a:rPr>
              <a:t>w</a:t>
            </a:r>
            <a:r>
              <a:rPr lang="zh-CN" altLang="en-US" sz="2400" dirty="0" smtClean="0">
                <a:latin typeface="+mj-ea"/>
                <a:ea typeface="+mj-ea"/>
              </a:rPr>
              <a:t>的主题分布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6" name="线形标注 1 5"/>
          <p:cNvSpPr/>
          <p:nvPr/>
        </p:nvSpPr>
        <p:spPr>
          <a:xfrm>
            <a:off x="4283968" y="2780928"/>
            <a:ext cx="2041423" cy="1591871"/>
          </a:xfrm>
          <a:prstGeom prst="borderCallout1">
            <a:avLst>
              <a:gd name="adj1" fmla="val -3850"/>
              <a:gd name="adj2" fmla="val 48942"/>
              <a:gd name="adj3" fmla="val -36354"/>
              <a:gd name="adj4" fmla="val 40999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线形标注 1 10"/>
          <p:cNvSpPr/>
          <p:nvPr/>
        </p:nvSpPr>
        <p:spPr>
          <a:xfrm>
            <a:off x="6325391" y="2780928"/>
            <a:ext cx="2041423" cy="1591871"/>
          </a:xfrm>
          <a:prstGeom prst="borderCallout1">
            <a:avLst>
              <a:gd name="adj1" fmla="val -3850"/>
              <a:gd name="adj2" fmla="val 48942"/>
              <a:gd name="adj3" fmla="val -38167"/>
              <a:gd name="adj4" fmla="val 4758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805548" y="1421636"/>
            <a:ext cx="3081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+mj-ea"/>
                <a:ea typeface="+mj-ea"/>
              </a:rPr>
              <a:t>该文档其他位置上词的主题分布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6913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隐含</a:t>
            </a:r>
            <a:r>
              <a:rPr lang="zh-CN" altLang="en-US" dirty="0" smtClean="0"/>
              <a:t>主题模型的并行研究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 smtClean="0"/>
                  <a:t>LDA</a:t>
                </a:r>
                <a:r>
                  <a:rPr lang="zh-CN" altLang="en-US" dirty="0" smtClean="0"/>
                  <a:t>的已有并行算法</a:t>
                </a:r>
                <a:endParaRPr lang="en-US" altLang="zh-CN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altLang="zh-CN" dirty="0" smtClean="0"/>
                  <a:t>Approximate </a:t>
                </a:r>
                <a:r>
                  <a:rPr lang="en-US" altLang="zh-CN" dirty="0"/>
                  <a:t>Distributed LDA </a:t>
                </a:r>
                <a:r>
                  <a:rPr lang="zh-CN" altLang="en-US" dirty="0"/>
                  <a:t>（</a:t>
                </a:r>
                <a:r>
                  <a:rPr lang="en-US" altLang="zh-CN" dirty="0" smtClean="0"/>
                  <a:t>AD-LDA</a:t>
                </a:r>
                <a:r>
                  <a:rPr lang="zh-CN" altLang="en-US" dirty="0" smtClean="0"/>
                  <a:t>）</a:t>
                </a:r>
                <a:endParaRPr lang="en-US" altLang="zh-CN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altLang="zh-CN" dirty="0" smtClean="0"/>
                  <a:t>Asynchronous LDA</a:t>
                </a:r>
                <a:r>
                  <a:rPr lang="zh-CN" altLang="en-US" dirty="0" smtClean="0"/>
                  <a:t>（</a:t>
                </a:r>
                <a:r>
                  <a:rPr lang="en-US" altLang="zh-CN" dirty="0" smtClean="0"/>
                  <a:t>AS-LDA</a:t>
                </a:r>
                <a:r>
                  <a:rPr lang="zh-CN" altLang="en-US" dirty="0" smtClean="0"/>
                  <a:t>）</a:t>
                </a:r>
                <a:endParaRPr lang="en-US" altLang="zh-CN" dirty="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 smtClean="0"/>
                  <a:t>主要问题</a:t>
                </a:r>
                <a:endParaRPr lang="en-US" altLang="zh-CN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dirty="0" smtClean="0"/>
                  <a:t>内存瓶颈：要求主题模型（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𝑊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r>
                  <a:rPr lang="zh-CN" altLang="en-US" dirty="0" smtClean="0"/>
                  <a:t>）保存于每台机器内存</a:t>
                </a:r>
                <a:endParaRPr lang="en-US" altLang="zh-CN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dirty="0"/>
                  <a:t>通信</a:t>
                </a:r>
                <a:r>
                  <a:rPr lang="zh-CN" altLang="en-US" dirty="0" smtClean="0"/>
                  <a:t>瓶颈：要求每次迭代机器间都要交互整个主题模型</a:t>
                </a:r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18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PLDA+</a:t>
            </a:r>
            <a:r>
              <a:rPr lang="zh-CN" altLang="en-US" dirty="0"/>
              <a:t>算法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机器分为两种功能：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/>
              <a:t>一</a:t>
            </a:r>
            <a:r>
              <a:rPr lang="zh-CN" altLang="en-US" dirty="0" smtClean="0"/>
              <a:t>部分机器用于维护训练文档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一部分机器</a:t>
            </a:r>
            <a:r>
              <a:rPr lang="zh-CN" altLang="en-US" dirty="0"/>
              <a:t>用于</a:t>
            </a:r>
            <a:r>
              <a:rPr lang="zh-CN" altLang="en-US" dirty="0" smtClean="0"/>
              <a:t>维护主题模型</a:t>
            </a:r>
            <a:endParaRPr lang="en-US" altLang="zh-CN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53" y="3933056"/>
            <a:ext cx="911634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87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PLDA+</a:t>
            </a:r>
            <a:r>
              <a:rPr lang="zh-CN" altLang="en-US" dirty="0" smtClean="0"/>
              <a:t>算法</a:t>
            </a:r>
            <a:endParaRPr lang="zh-CN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50818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45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问题描述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关键词自动抽取 </a:t>
            </a:r>
            <a:r>
              <a:rPr lang="en-US" altLang="zh-CN" dirty="0" smtClean="0">
                <a:latin typeface="+mn-lt"/>
              </a:rPr>
              <a:t>Automatic </a:t>
            </a:r>
            <a:r>
              <a:rPr lang="en-US" altLang="zh-CN" dirty="0" err="1" smtClean="0">
                <a:latin typeface="+mn-lt"/>
              </a:rPr>
              <a:t>Keyphrase</a:t>
            </a:r>
            <a:r>
              <a:rPr lang="en-US" altLang="zh-CN" dirty="0" smtClean="0">
                <a:latin typeface="+mn-lt"/>
              </a:rPr>
              <a:t> Extraction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定义：自动从文档中抽取关键词作为文档摘要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特点：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多个词或短语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一般来自文档内容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092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实验效果</a:t>
            </a:r>
            <a:r>
              <a:rPr lang="en-US" altLang="zh-CN" dirty="0"/>
              <a:t>-</a:t>
            </a:r>
            <a:r>
              <a:rPr lang="zh-CN" altLang="en-US" dirty="0"/>
              <a:t>维基百科（</a:t>
            </a:r>
            <a:r>
              <a:rPr lang="en-US" altLang="zh-CN" dirty="0" smtClean="0"/>
              <a:t>20</a:t>
            </a:r>
            <a:r>
              <a:rPr lang="zh-CN" altLang="en-US" dirty="0" smtClean="0"/>
              <a:t>万</a:t>
            </a:r>
            <a:r>
              <a:rPr lang="zh-CN" altLang="en-US" dirty="0"/>
              <a:t>词汇）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" y="2708920"/>
            <a:ext cx="474181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445738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9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在线学习</a:t>
            </a:r>
            <a:r>
              <a:rPr lang="en-US" altLang="zh-CN" dirty="0" smtClean="0"/>
              <a:t>-Online LDA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8291264" cy="4525963"/>
          </a:xfrm>
        </p:spPr>
        <p:txBody>
          <a:bodyPr/>
          <a:lstStyle/>
          <a:p>
            <a:r>
              <a:rPr lang="zh-CN" altLang="en-US" dirty="0" smtClean="0"/>
              <a:t>基本思想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整个数据集合上的大循环</a:t>
            </a:r>
            <a:r>
              <a:rPr lang="en-US" altLang="zh-CN" dirty="0" smtClean="0">
                <a:sym typeface="Wingdings" pitchFamily="2" charset="2"/>
              </a:rPr>
              <a:t></a:t>
            </a:r>
            <a:r>
              <a:rPr lang="zh-CN" altLang="en-US" dirty="0" smtClean="0">
                <a:sym typeface="Wingdings" pitchFamily="2" charset="2"/>
              </a:rPr>
              <a:t>每个文档上的小循环</a:t>
            </a:r>
            <a:endParaRPr lang="en-US" altLang="zh-CN" dirty="0" smtClean="0">
              <a:sym typeface="Wingdings" pitchFamily="2" charset="2"/>
            </a:endParaRPr>
          </a:p>
          <a:p>
            <a:pPr lvl="1"/>
            <a:r>
              <a:rPr lang="zh-CN" altLang="en-US" dirty="0" smtClean="0">
                <a:sym typeface="Wingdings" pitchFamily="2" charset="2"/>
              </a:rPr>
              <a:t>每次只在一个很小的集合上学习并更新模型</a:t>
            </a:r>
            <a:endParaRPr lang="en-US" altLang="zh-CN" dirty="0" smtClean="0">
              <a:sym typeface="Wingdings" pitchFamily="2" charset="2"/>
            </a:endParaRPr>
          </a:p>
          <a:p>
            <a:pPr lvl="1"/>
            <a:r>
              <a:rPr lang="zh-CN" altLang="en-US" dirty="0" smtClean="0">
                <a:sym typeface="Wingdings" pitchFamily="2" charset="2"/>
              </a:rPr>
              <a:t>不再返回去看旧的数据</a:t>
            </a:r>
            <a:endParaRPr lang="en-US" altLang="zh-CN" dirty="0" smtClean="0">
              <a:sym typeface="Wingdings" pitchFamily="2" charset="2"/>
            </a:endParaRPr>
          </a:p>
          <a:p>
            <a:r>
              <a:rPr lang="zh-CN" altLang="en-US" dirty="0" smtClean="0">
                <a:sym typeface="Wingdings" pitchFamily="2" charset="2"/>
              </a:rPr>
              <a:t>特点</a:t>
            </a:r>
            <a:endParaRPr lang="en-US" altLang="zh-CN" dirty="0" smtClean="0">
              <a:sym typeface="Wingdings" pitchFamily="2" charset="2"/>
            </a:endParaRPr>
          </a:p>
          <a:p>
            <a:pPr lvl="1"/>
            <a:r>
              <a:rPr lang="zh-CN" altLang="en-US" dirty="0" smtClean="0">
                <a:sym typeface="Wingdings" pitchFamily="2" charset="2"/>
              </a:rPr>
              <a:t>快速</a:t>
            </a:r>
            <a:endParaRPr lang="en-US" altLang="zh-CN" dirty="0" smtClean="0">
              <a:sym typeface="Wingdings" pitchFamily="2" charset="2"/>
            </a:endParaRPr>
          </a:p>
          <a:p>
            <a:pPr lvl="1"/>
            <a:r>
              <a:rPr lang="zh-CN" altLang="en-US" dirty="0" smtClean="0"/>
              <a:t>有利于</a:t>
            </a:r>
            <a:r>
              <a:rPr lang="en-US" altLang="zh-CN" dirty="0" smtClean="0"/>
              <a:t>Web</a:t>
            </a:r>
            <a:r>
              <a:rPr lang="zh-CN" altLang="en-US" dirty="0" smtClean="0"/>
              <a:t>随时间变化较快的数据</a:t>
            </a:r>
            <a:endParaRPr lang="en-US" altLang="zh-CN" dirty="0" smtClean="0"/>
          </a:p>
          <a:p>
            <a:r>
              <a:rPr lang="en-US" altLang="zh-CN" dirty="0" smtClean="0"/>
              <a:t>Related Works</a:t>
            </a:r>
          </a:p>
          <a:p>
            <a:pPr lvl="1"/>
            <a:r>
              <a:rPr lang="en-US" altLang="zh-CN" dirty="0" smtClean="0"/>
              <a:t>Online </a:t>
            </a:r>
            <a:r>
              <a:rPr lang="en-US" altLang="zh-CN" dirty="0"/>
              <a:t>Learning for Latent Dirichlet </a:t>
            </a:r>
            <a:r>
              <a:rPr lang="en-US" altLang="zh-CN" dirty="0" smtClean="0"/>
              <a:t>Allocation</a:t>
            </a:r>
            <a:endParaRPr lang="en-US" altLang="zh-CN" dirty="0"/>
          </a:p>
          <a:p>
            <a:pPr lvl="1"/>
            <a:r>
              <a:rPr lang="en-US" altLang="zh-CN" dirty="0" smtClean="0"/>
              <a:t>Deterministic Single-Pass </a:t>
            </a:r>
            <a:r>
              <a:rPr lang="en-US" altLang="zh-CN" dirty="0"/>
              <a:t>Algorithm for </a:t>
            </a:r>
            <a:r>
              <a:rPr lang="en-US" altLang="zh-CN" dirty="0" smtClean="0"/>
              <a:t>LDA</a:t>
            </a:r>
          </a:p>
          <a:p>
            <a:pPr lvl="1"/>
            <a:r>
              <a:rPr lang="en-US" altLang="zh-CN" dirty="0" smtClean="0"/>
              <a:t>Sparse </a:t>
            </a:r>
            <a:r>
              <a:rPr lang="en-US" altLang="zh-CN" dirty="0"/>
              <a:t>stochastic inference for latent </a:t>
            </a:r>
            <a:r>
              <a:rPr lang="en-US" altLang="zh-CN" dirty="0" err="1"/>
              <a:t>Dirichlet</a:t>
            </a:r>
            <a:r>
              <a:rPr lang="en-US" altLang="zh-CN" dirty="0"/>
              <a:t> allocation</a:t>
            </a:r>
          </a:p>
        </p:txBody>
      </p:sp>
    </p:spTree>
    <p:extLst>
      <p:ext uri="{BB962C8B-B14F-4D97-AF65-F5344CB8AC3E}">
        <p14:creationId xmlns:p14="http://schemas.microsoft.com/office/powerpoint/2010/main" val="103340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综合利用隐含主题模型和文档结构进行关键词抽取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37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研究思路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前述</a:t>
            </a:r>
            <a:r>
              <a:rPr lang="zh-CN" altLang="en-US" dirty="0" smtClean="0"/>
              <a:t>工作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LDA</a:t>
            </a:r>
            <a:r>
              <a:rPr lang="zh-CN" altLang="en-US" dirty="0" smtClean="0"/>
              <a:t>：利用隐含主题模型发现文档主题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en-US" altLang="zh-CN" dirty="0" err="1" smtClean="0"/>
              <a:t>TextRank</a:t>
            </a:r>
            <a:r>
              <a:rPr lang="zh-CN" altLang="en-US" dirty="0" smtClean="0"/>
              <a:t>：利用文档内部结构信息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综合考虑文档主题和内部结构进行关键词抽取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Topical-PageRank</a:t>
            </a:r>
            <a:r>
              <a:rPr lang="zh-CN" altLang="en-US" dirty="0" smtClean="0"/>
              <a:t>（</a:t>
            </a:r>
            <a:r>
              <a:rPr lang="en-US" altLang="zh-CN" dirty="0" smtClean="0"/>
              <a:t>TPR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26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研究方法</a:t>
            </a:r>
            <a:endParaRPr lang="zh-CN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" y="2276871"/>
            <a:ext cx="9121225" cy="312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02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latin typeface="+mj-ea"/>
              </a:rPr>
              <a:t>研究方法</a:t>
            </a:r>
            <a:endParaRPr lang="zh-CN" altLang="en-US" dirty="0">
              <a:latin typeface="+mj-ea"/>
            </a:endParaRPr>
          </a:p>
        </p:txBody>
      </p:sp>
      <p:pic>
        <p:nvPicPr>
          <p:cNvPr id="3076" name="Picture 4" descr="F:\NLP\presentation\topic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8229600" cy="297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827584" y="4149080"/>
                <a:ext cx="7272808" cy="1374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/>
                              <a:ea typeface="+mj-ea"/>
                            </a:rPr>
                            <m:t>𝑅</m:t>
                          </m:r>
                        </m:e>
                        <m:sub>
                          <m:r>
                            <a:rPr lang="zh-CN" altLang="en-US" sz="2400" i="1">
                              <a:latin typeface="Cambria Math"/>
                              <a:ea typeface="+mj-ea"/>
                            </a:rPr>
                            <m:t>𝑧</m:t>
                          </m:r>
                        </m:sub>
                      </m:sSub>
                      <m:r>
                        <a:rPr lang="zh-CN" altLang="en-US" sz="2400">
                          <a:latin typeface="Cambria Math"/>
                          <a:ea typeface="+mj-ea"/>
                        </a:rPr>
                        <m:t>(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/>
                              <a:ea typeface="+mj-ea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400" i="1">
                              <a:latin typeface="Cambria Math"/>
                              <a:ea typeface="+mj-ea"/>
                            </a:rPr>
                            <m:t>𝑖</m:t>
                          </m:r>
                        </m:sub>
                      </m:sSub>
                      <m:r>
                        <a:rPr lang="zh-CN" altLang="en-US" sz="2400">
                          <a:latin typeface="Cambria Math"/>
                          <a:ea typeface="+mj-ea"/>
                        </a:rPr>
                        <m:t>)=</m:t>
                      </m:r>
                      <m:r>
                        <a:rPr lang="zh-CN" altLang="en-US" sz="2400" i="1">
                          <a:latin typeface="Cambria Math"/>
                          <a:ea typeface="+mj-ea"/>
                        </a:rPr>
                        <m:t>𝜆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/>
                              <a:ea typeface="+mj-ea"/>
                            </a:rPr>
                            <m:t>𝑗</m:t>
                          </m:r>
                          <m:r>
                            <a:rPr lang="zh-CN" altLang="en-US" sz="2400">
                              <a:latin typeface="Cambria Math"/>
                              <a:ea typeface="+mj-ea"/>
                            </a:rPr>
                            <m:t>: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/>
                                  <a:ea typeface="+mj-ea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/>
                                  <a:ea typeface="+mj-ea"/>
                                </a:rPr>
                                <m:t>𝑗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/>
                              <a:ea typeface="+mj-ea"/>
                            </a:rPr>
                            <m:t>→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/>
                                  <a:ea typeface="+mj-ea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/>
                                  <a:ea typeface="+mj-ea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 i="1">
                                      <a:latin typeface="Cambria Math"/>
                                      <a:ea typeface="+mj-ea"/>
                                    </a:rPr>
                                    <m:t>𝑒</m:t>
                                  </m:r>
                                  <m:r>
                                    <a:rPr lang="zh-CN" altLang="en-US" sz="2400">
                                      <a:latin typeface="Cambria Math"/>
                                      <a:ea typeface="+mj-ea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/>
                                          <a:ea typeface="+mj-ea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/>
                                          <a:ea typeface="+mj-ea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zh-CN" altLang="en-US" sz="2400">
                                      <a:latin typeface="Cambria Math"/>
                                      <a:ea typeface="+mj-ea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/>
                                          <a:ea typeface="+mj-ea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/>
                                          <a:ea typeface="+mj-ea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 i="1">
                                      <a:latin typeface="Cambria Math"/>
                                      <a:ea typeface="+mj-ea"/>
                                    </a:rPr>
                                    <m:t>𝑂</m:t>
                                  </m:r>
                                  <m:r>
                                    <a:rPr lang="zh-CN" altLang="en-US" sz="2400">
                                      <a:latin typeface="Cambria Math"/>
                                      <a:ea typeface="+mj-ea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/>
                                          <a:ea typeface="+mj-ea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/>
                                          <a:ea typeface="+mj-ea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/>
                              <a:ea typeface="+mj-ea"/>
                            </a:rPr>
                            <m:t>𝑅</m:t>
                          </m:r>
                        </m:e>
                        <m:sub>
                          <m:r>
                            <a:rPr lang="zh-CN" altLang="en-US" sz="2400" i="1">
                              <a:latin typeface="Cambria Math"/>
                              <a:ea typeface="+mj-ea"/>
                            </a:rPr>
                            <m:t>𝑧</m:t>
                          </m:r>
                        </m:sub>
                      </m:sSub>
                      <m:r>
                        <a:rPr lang="zh-CN" altLang="en-US" sz="2400">
                          <a:latin typeface="Cambria Math"/>
                          <a:ea typeface="+mj-ea"/>
                        </a:rPr>
                        <m:t>(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/>
                              <a:ea typeface="+mj-ea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400" i="1">
                              <a:latin typeface="Cambria Math"/>
                              <a:ea typeface="+mj-ea"/>
                            </a:rPr>
                            <m:t>𝑗</m:t>
                          </m:r>
                        </m:sub>
                      </m:sSub>
                      <m:r>
                        <a:rPr lang="zh-CN" altLang="en-US" sz="2400">
                          <a:latin typeface="Cambria Math"/>
                          <a:ea typeface="+mj-ea"/>
                        </a:rPr>
                        <m:t>)+(1−</m:t>
                      </m:r>
                      <m:r>
                        <a:rPr lang="zh-CN" altLang="en-US" sz="2400" i="1">
                          <a:latin typeface="Cambria Math"/>
                          <a:ea typeface="+mj-ea"/>
                        </a:rPr>
                        <m:t>𝜆</m:t>
                      </m:r>
                      <m:r>
                        <a:rPr lang="zh-CN" altLang="en-US" sz="2400">
                          <a:latin typeface="Cambria Math"/>
                          <a:ea typeface="+mj-ea"/>
                        </a:rPr>
                        <m:t>)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/>
                              <a:ea typeface="+mj-ea"/>
                            </a:rPr>
                            <m:t>𝑝</m:t>
                          </m:r>
                        </m:e>
                        <m:sub>
                          <m:r>
                            <a:rPr lang="zh-CN" altLang="en-US" sz="2400" i="1">
                              <a:latin typeface="Cambria Math"/>
                              <a:ea typeface="+mj-ea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/>
                                  <a:ea typeface="+mj-ea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/>
                                  <a:ea typeface="+mj-ea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149080"/>
                <a:ext cx="7272808" cy="13743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5455356"/>
                <a:ext cx="7416824" cy="1412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/>
                            <a:ea typeface="+mj-ea"/>
                          </a:rPr>
                          <m:t>𝑝</m:t>
                        </m:r>
                      </m:e>
                      <m:sub>
                        <m:r>
                          <a:rPr lang="zh-CN" altLang="en-US" sz="2000" i="1">
                            <a:latin typeface="Cambria Math"/>
                            <a:ea typeface="+mj-ea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/>
                                <a:ea typeface="+mj-ea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/>
                                <a:ea typeface="+mj-ea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/>
                        <a:ea typeface="+mj-ea"/>
                      </a:rPr>
                      <m:t>=</m:t>
                    </m:r>
                    <m:r>
                      <a:rPr lang="en-US" altLang="zh-CN" sz="2000" b="0" i="1" smtClean="0">
                        <a:latin typeface="Cambria Math"/>
                        <a:ea typeface="+mj-ea"/>
                      </a:rPr>
                      <m:t>𝑃</m:t>
                    </m:r>
                    <m:r>
                      <a:rPr lang="en-US" altLang="zh-CN" sz="2000" b="0" i="1" smtClean="0">
                        <a:latin typeface="Cambria Math"/>
                        <a:ea typeface="+mj-ea"/>
                      </a:rPr>
                      <m:t>(</m:t>
                    </m:r>
                    <m:r>
                      <a:rPr lang="en-US" altLang="zh-CN" sz="2000" b="0" i="1" smtClean="0">
                        <a:latin typeface="Cambria Math"/>
                        <a:ea typeface="+mj-ea"/>
                      </a:rPr>
                      <m:t>𝑤</m:t>
                    </m:r>
                    <m:r>
                      <a:rPr lang="en-US" altLang="zh-CN" sz="2000" b="0" i="1" smtClean="0">
                        <a:latin typeface="Cambria Math"/>
                        <a:ea typeface="+mj-ea"/>
                      </a:rPr>
                      <m:t>|</m:t>
                    </m:r>
                    <m:r>
                      <a:rPr lang="en-US" altLang="zh-CN" sz="2000" b="0" i="1" smtClean="0">
                        <a:latin typeface="Cambria Math"/>
                        <a:ea typeface="+mj-ea"/>
                      </a:rPr>
                      <m:t>𝑧</m:t>
                    </m:r>
                    <m:r>
                      <a:rPr lang="en-US" altLang="zh-CN" sz="2000" b="0" i="1" smtClean="0">
                        <a:latin typeface="Cambria Math"/>
                        <a:ea typeface="+mj-ea"/>
                      </a:rPr>
                      <m:t>)</m:t>
                    </m:r>
                  </m:oMath>
                </a14:m>
                <a:r>
                  <a:rPr lang="zh-CN" altLang="en-US" sz="2000" dirty="0" smtClean="0">
                    <a:latin typeface="+mj-ea"/>
                    <a:ea typeface="+mj-ea"/>
                  </a:rPr>
                  <a:t> </a:t>
                </a:r>
                <a:r>
                  <a:rPr lang="en-US" altLang="zh-CN" sz="2000" dirty="0" smtClean="0">
                    <a:latin typeface="+mj-ea"/>
                    <a:ea typeface="+mj-ea"/>
                  </a:rPr>
                  <a:t>, </a:t>
                </a:r>
                <a:r>
                  <a:rPr lang="en-US" altLang="zh-CN" sz="2000" dirty="0">
                    <a:latin typeface="+mj-ea"/>
                    <a:ea typeface="+mj-ea"/>
                  </a:rPr>
                  <a:t>probability of word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  <a:ea typeface="+mj-ea"/>
                      </a:rPr>
                      <m:t>𝑤</m:t>
                    </m:r>
                  </m:oMath>
                </a14:m>
                <a:r>
                  <a:rPr lang="en-US" altLang="zh-CN" sz="2000" dirty="0" smtClean="0">
                    <a:latin typeface="+mj-ea"/>
                    <a:ea typeface="+mj-ea"/>
                  </a:rPr>
                  <a:t> given </a:t>
                </a:r>
                <a:r>
                  <a:rPr lang="en-US" altLang="zh-CN" sz="2000" dirty="0">
                    <a:latin typeface="+mj-ea"/>
                    <a:ea typeface="+mj-ea"/>
                  </a:rPr>
                  <a:t>topic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  <a:ea typeface="+mj-ea"/>
                      </a:rPr>
                      <m:t>𝑧</m:t>
                    </m:r>
                  </m:oMath>
                </a14:m>
                <a:r>
                  <a:rPr lang="en-US" altLang="zh-CN" sz="2000" b="0" dirty="0" smtClean="0">
                    <a:latin typeface="+mj-ea"/>
                    <a:ea typeface="+mj-ea"/>
                  </a:rPr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/>
                            <a:ea typeface="+mj-ea"/>
                          </a:rPr>
                          <m:t>𝑝</m:t>
                        </m:r>
                      </m:e>
                      <m:sub>
                        <m:r>
                          <a:rPr lang="zh-CN" altLang="en-US" sz="2000" i="1">
                            <a:latin typeface="Cambria Math"/>
                            <a:ea typeface="+mj-ea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/>
                                <a:ea typeface="+mj-ea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/>
                                <a:ea typeface="+mj-ea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/>
                        <a:ea typeface="+mj-ea"/>
                      </a:rPr>
                      <m:t>=</m:t>
                    </m:r>
                    <m:r>
                      <a:rPr lang="en-US" altLang="zh-CN" sz="2000" b="0" i="1" smtClean="0">
                        <a:latin typeface="Cambria Math"/>
                        <a:ea typeface="+mj-ea"/>
                      </a:rPr>
                      <m:t>𝑃</m:t>
                    </m:r>
                    <m:r>
                      <a:rPr lang="en-US" altLang="zh-CN" sz="2000" i="1">
                        <a:latin typeface="Cambria Math"/>
                        <a:ea typeface="+mj-ea"/>
                      </a:rPr>
                      <m:t>(</m:t>
                    </m:r>
                    <m:r>
                      <a:rPr lang="en-US" altLang="zh-CN" sz="2000" i="1">
                        <a:latin typeface="Cambria Math"/>
                        <a:ea typeface="+mj-ea"/>
                      </a:rPr>
                      <m:t>𝑧</m:t>
                    </m:r>
                    <m:r>
                      <a:rPr lang="en-US" altLang="zh-CN" sz="2000" b="0" i="1" smtClean="0">
                        <a:latin typeface="Cambria Math"/>
                        <a:ea typeface="+mj-ea"/>
                      </a:rPr>
                      <m:t>|</m:t>
                    </m:r>
                    <m:r>
                      <a:rPr lang="en-US" altLang="zh-CN" sz="2000" b="0" i="1" smtClean="0">
                        <a:latin typeface="Cambria Math"/>
                        <a:ea typeface="+mj-ea"/>
                      </a:rPr>
                      <m:t>𝑤</m:t>
                    </m:r>
                    <m:r>
                      <a:rPr lang="en-US" altLang="zh-CN" sz="2000" i="1">
                        <a:latin typeface="Cambria Math"/>
                        <a:ea typeface="+mj-ea"/>
                      </a:rPr>
                      <m:t>)</m:t>
                    </m:r>
                  </m:oMath>
                </a14:m>
                <a:r>
                  <a:rPr lang="en-US" altLang="zh-CN" sz="2000" dirty="0" smtClean="0">
                    <a:latin typeface="+mj-ea"/>
                    <a:ea typeface="+mj-ea"/>
                  </a:rPr>
                  <a:t> , </a:t>
                </a:r>
                <a:r>
                  <a:rPr lang="en-US" altLang="zh-CN" sz="2000" dirty="0">
                    <a:latin typeface="+mj-ea"/>
                    <a:ea typeface="+mj-ea"/>
                  </a:rPr>
                  <a:t>probability of word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ea typeface="+mj-ea"/>
                      </a:rPr>
                      <m:t>𝑧</m:t>
                    </m:r>
                  </m:oMath>
                </a14:m>
                <a:r>
                  <a:rPr lang="en-US" altLang="zh-CN" sz="2000" dirty="0">
                    <a:latin typeface="+mj-ea"/>
                    <a:ea typeface="+mj-ea"/>
                  </a:rPr>
                  <a:t> </a:t>
                </a:r>
                <a:r>
                  <a:rPr lang="en-US" altLang="zh-CN" sz="2000" dirty="0" smtClean="0">
                    <a:latin typeface="+mj-ea"/>
                    <a:ea typeface="+mj-ea"/>
                  </a:rPr>
                  <a:t>given </a:t>
                </a:r>
                <a:r>
                  <a:rPr lang="en-US" altLang="zh-CN" sz="2000" dirty="0">
                    <a:latin typeface="+mj-ea"/>
                    <a:ea typeface="+mj-ea"/>
                  </a:rPr>
                  <a:t>topic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ea typeface="+mj-ea"/>
                      </a:rPr>
                      <m:t>𝑤</m:t>
                    </m:r>
                  </m:oMath>
                </a14:m>
                <a:r>
                  <a:rPr lang="en-US" altLang="zh-CN" sz="2000" dirty="0">
                    <a:latin typeface="+mj-ea"/>
                    <a:ea typeface="+mj-ea"/>
                  </a:rPr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/>
                            <a:ea typeface="+mj-ea"/>
                          </a:rPr>
                          <m:t>𝑝</m:t>
                        </m:r>
                      </m:e>
                      <m:sub>
                        <m:r>
                          <a:rPr lang="zh-CN" altLang="en-US" sz="2000" i="1">
                            <a:latin typeface="Cambria Math"/>
                            <a:ea typeface="+mj-ea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/>
                                <a:ea typeface="+mj-ea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/>
                                <a:ea typeface="+mj-ea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/>
                        <a:ea typeface="+mj-ea"/>
                      </a:rPr>
                      <m:t>=</m:t>
                    </m:r>
                    <m:r>
                      <a:rPr lang="en-US" altLang="zh-CN" sz="2000" b="0" i="1" smtClean="0">
                        <a:latin typeface="Cambria Math"/>
                        <a:ea typeface="+mj-ea"/>
                      </a:rPr>
                      <m:t>𝑃</m:t>
                    </m:r>
                    <m:r>
                      <a:rPr lang="en-US" altLang="zh-CN" sz="2000" i="1">
                        <a:latin typeface="Cambria Math"/>
                        <a:ea typeface="+mj-ea"/>
                      </a:rPr>
                      <m:t>(</m:t>
                    </m:r>
                    <m:r>
                      <a:rPr lang="en-US" altLang="zh-CN" sz="2000" i="1">
                        <a:latin typeface="Cambria Math"/>
                        <a:ea typeface="+mj-ea"/>
                      </a:rPr>
                      <m:t>𝑤</m:t>
                    </m:r>
                    <m:r>
                      <a:rPr lang="en-US" altLang="zh-CN" sz="2000" i="1">
                        <a:latin typeface="Cambria Math"/>
                        <a:ea typeface="+mj-ea"/>
                      </a:rPr>
                      <m:t>|</m:t>
                    </m:r>
                    <m:r>
                      <a:rPr lang="en-US" altLang="zh-CN" sz="2000" i="1">
                        <a:latin typeface="Cambria Math"/>
                        <a:ea typeface="+mj-ea"/>
                      </a:rPr>
                      <m:t>𝑧</m:t>
                    </m:r>
                    <m:r>
                      <a:rPr lang="en-US" altLang="zh-CN" sz="2000" i="1">
                        <a:latin typeface="Cambria Math"/>
                        <a:ea typeface="+mj-ea"/>
                      </a:rPr>
                      <m:t>)×</m:t>
                    </m:r>
                    <m:r>
                      <a:rPr lang="en-US" altLang="zh-CN" sz="2000" b="0" i="1" smtClean="0">
                        <a:latin typeface="Cambria Math"/>
                        <a:ea typeface="+mj-ea"/>
                      </a:rPr>
                      <m:t>𝑃</m:t>
                    </m:r>
                    <m:r>
                      <a:rPr lang="en-US" altLang="zh-CN" sz="2000" i="1">
                        <a:latin typeface="Cambria Math"/>
                        <a:ea typeface="+mj-ea"/>
                      </a:rPr>
                      <m:t>(</m:t>
                    </m:r>
                    <m:r>
                      <a:rPr lang="en-US" altLang="zh-CN" sz="2000" i="1">
                        <a:latin typeface="Cambria Math"/>
                        <a:ea typeface="+mj-ea"/>
                      </a:rPr>
                      <m:t>𝑧</m:t>
                    </m:r>
                    <m:r>
                      <a:rPr lang="en-US" altLang="zh-CN" sz="2000" i="1">
                        <a:latin typeface="Cambria Math"/>
                        <a:ea typeface="+mj-ea"/>
                      </a:rPr>
                      <m:t>|</m:t>
                    </m:r>
                    <m:r>
                      <a:rPr lang="en-US" altLang="zh-CN" sz="2000" i="1">
                        <a:latin typeface="Cambria Math"/>
                        <a:ea typeface="+mj-ea"/>
                      </a:rPr>
                      <m:t>𝑤</m:t>
                    </m:r>
                    <m:r>
                      <a:rPr lang="en-US" altLang="zh-CN" sz="2000" i="1">
                        <a:latin typeface="Cambria Math"/>
                        <a:ea typeface="+mj-ea"/>
                      </a:rPr>
                      <m:t>)</m:t>
                    </m:r>
                  </m:oMath>
                </a14:m>
                <a:r>
                  <a:rPr lang="en-US" altLang="zh-CN" sz="2000" dirty="0" smtClean="0">
                    <a:latin typeface="+mj-ea"/>
                    <a:ea typeface="+mj-ea"/>
                  </a:rPr>
                  <a:t> ,</a:t>
                </a:r>
                <a:r>
                  <a:rPr lang="en-US" altLang="zh-CN" sz="2000" dirty="0">
                    <a:latin typeface="+mj-ea"/>
                    <a:ea typeface="+mj-ea"/>
                  </a:rPr>
                  <a:t> product of hub and authority</a:t>
                </a:r>
                <a:r>
                  <a:rPr lang="en-US" altLang="zh-CN" sz="2000" dirty="0" smtClean="0">
                    <a:latin typeface="+mj-ea"/>
                    <a:ea typeface="+mj-ea"/>
                  </a:rPr>
                  <a:t>.</a:t>
                </a:r>
                <a:endParaRPr lang="zh-CN" altLang="en-US" sz="2000" dirty="0">
                  <a:latin typeface="+mj-ea"/>
                  <a:ea typeface="+mj-ea"/>
                </a:endParaRPr>
              </a:p>
              <a:p>
                <a:endParaRPr lang="zh-CN" altLang="en-US" sz="20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55356"/>
                <a:ext cx="7416824" cy="1412887"/>
              </a:xfrm>
              <a:prstGeom prst="rect">
                <a:avLst/>
              </a:prstGeom>
              <a:blipFill rotWithShape="1">
                <a:blip r:embed="rId4"/>
                <a:stretch>
                  <a:fillRect l="-657" t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研究</a:t>
            </a:r>
            <a:r>
              <a:rPr lang="zh-CN" altLang="en-US" dirty="0" smtClean="0"/>
              <a:t>方法</a:t>
            </a:r>
            <a:endParaRPr lang="zh-CN" altLang="en-US" dirty="0"/>
          </a:p>
        </p:txBody>
      </p:sp>
      <p:pic>
        <p:nvPicPr>
          <p:cNvPr id="4098" name="Picture 2" descr="F:\NLP\presentation\phra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3" y="1264555"/>
            <a:ext cx="8229600" cy="297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7323" y="4431467"/>
                <a:ext cx="7992888" cy="2083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候选关键词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:    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名词性词组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(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adjective)*(noun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)+</a:t>
                </a:r>
              </a:p>
              <a:p>
                <a:endParaRPr lang="en-US" altLang="zh-CN" sz="2400" dirty="0" smtClean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r>
                  <a:rPr lang="zh-CN" altLang="en-US" sz="24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文档主题分布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  <a:ea typeface="+mj-ea"/>
                      </a:rPr>
                      <m:t>𝑃</m:t>
                    </m:r>
                    <m:r>
                      <a:rPr lang="en-US" altLang="zh-CN" sz="2400" i="1">
                        <a:latin typeface="Cambria Math"/>
                        <a:ea typeface="+mj-ea"/>
                      </a:rPr>
                      <m:t>(</m:t>
                    </m:r>
                    <m:r>
                      <a:rPr lang="en-US" altLang="zh-CN" sz="2400" i="1">
                        <a:latin typeface="Cambria Math"/>
                        <a:ea typeface="+mj-ea"/>
                      </a:rPr>
                      <m:t>𝑧</m:t>
                    </m:r>
                    <m:r>
                      <a:rPr lang="en-US" altLang="zh-CN" sz="2400" b="0" i="1" smtClean="0">
                        <a:latin typeface="Cambria Math"/>
                        <a:ea typeface="+mj-ea"/>
                      </a:rPr>
                      <m:t>|</m:t>
                    </m:r>
                    <m:r>
                      <a:rPr lang="en-US" altLang="zh-CN" sz="2400" b="0" i="1" smtClean="0">
                        <a:latin typeface="Cambria Math"/>
                        <a:ea typeface="+mj-ea"/>
                      </a:rPr>
                      <m:t>𝑑</m:t>
                    </m:r>
                    <m:r>
                      <a:rPr lang="en-US" altLang="zh-CN" sz="2400" i="1">
                        <a:latin typeface="Cambria Math"/>
                        <a:ea typeface="+mj-ea"/>
                      </a:rPr>
                      <m:t>)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for each topic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  <a:ea typeface="+mj-ea"/>
                      </a:rPr>
                      <m:t>𝑧</m:t>
                    </m:r>
                  </m:oMath>
                </a14:m>
                <a:endParaRPr lang="en-US" altLang="zh-CN" sz="2400" dirty="0" smtClean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r>
                  <a:rPr lang="zh-CN" altLang="en-US" sz="24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关键词评分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:		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+mj-ea"/>
                      </a:rPr>
                      <m:t>𝑅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/>
                            <a:ea typeface="+mj-ea"/>
                          </a:rPr>
                          <m:t>𝑝</m:t>
                        </m:r>
                      </m:e>
                    </m:d>
                    <m:r>
                      <a:rPr lang="en-US" altLang="zh-CN" sz="2400" b="0" i="1" smtClean="0">
                        <a:latin typeface="Cambria Math"/>
                        <a:ea typeface="+mj-ea"/>
                      </a:rPr>
                      <m:t>=</m:t>
                    </m:r>
                    <m:nary>
                      <m:naryPr>
                        <m:chr m:val="∑"/>
                        <m:grow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b="0" i="1" smtClean="0">
                            <a:latin typeface="Cambria Math"/>
                            <a:ea typeface="+mj-ea"/>
                          </a:rPr>
                          <m:t>𝑧</m:t>
                        </m:r>
                        <m:r>
                          <a:rPr lang="en-US" altLang="zh-CN" sz="2400" b="0" i="1" smtClean="0">
                            <a:latin typeface="Cambria Math"/>
                            <a:ea typeface="+mj-ea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/>
                            <a:ea typeface="+mj-ea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/>
                                <a:ea typeface="+mj-ea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  <a:ea typeface="+mj-ea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/>
                            <a:ea typeface="+mj-ea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/>
                            <a:ea typeface="+mj-ea"/>
                          </a:rPr>
                          <m:t>𝑝</m:t>
                        </m:r>
                        <m:r>
                          <a:rPr lang="en-US" altLang="zh-CN" sz="2400" b="0" i="1" smtClean="0">
                            <a:latin typeface="Cambria Math"/>
                            <a:ea typeface="+mj-ea"/>
                          </a:rPr>
                          <m:t>)×</m:t>
                        </m:r>
                      </m:e>
                    </m:nary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/>
                            <a:ea typeface="+mj-ea"/>
                          </a:rPr>
                          <m:t>𝑧</m:t>
                        </m:r>
                      </m:e>
                      <m:e>
                        <m:r>
                          <a:rPr lang="en-US" altLang="zh-CN" sz="2400" i="1">
                            <a:latin typeface="Cambria Math"/>
                            <a:ea typeface="+mj-ea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endParaRPr lang="zh-CN" altLang="en-US" sz="2400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23" y="4431467"/>
                <a:ext cx="7992888" cy="2083263"/>
              </a:xfrm>
              <a:prstGeom prst="rect">
                <a:avLst/>
              </a:prstGeom>
              <a:blipFill rotWithShape="0">
                <a:blip r:embed="rId3"/>
                <a:stretch>
                  <a:fillRect l="-1144" t="-3216" b="-29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6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示例</a:t>
            </a:r>
          </a:p>
        </p:txBody>
      </p:sp>
      <p:pic>
        <p:nvPicPr>
          <p:cNvPr id="5122" name="Picture 2" descr="F:\NLP\presentation\terroris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0" y="1700808"/>
            <a:ext cx="3943350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NLP\presentation\isra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17" y="1700808"/>
            <a:ext cx="3943350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NLP\presentation\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61738"/>
            <a:ext cx="3943350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54" y="4261738"/>
            <a:ext cx="3943350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955" y="390387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(a) Topic on “Terrorism”</a:t>
            </a:r>
            <a:endParaRPr lang="zh-CN" alt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7563" y="389240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(b) Topic on “Israel”</a:t>
            </a:r>
            <a:endParaRPr lang="zh-CN" alt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955" y="644528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(c) Topic on “U.S.”</a:t>
            </a:r>
            <a:endParaRPr lang="zh-CN" alt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5504" y="644317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(d) TPR Result</a:t>
            </a:r>
            <a:endParaRPr lang="zh-CN" alt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实验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zh-CN" altLang="en-US" dirty="0" smtClean="0"/>
                  <a:t>实验数据</a:t>
                </a:r>
                <a:endParaRPr lang="en-US" altLang="zh-CN" dirty="0" smtClean="0"/>
              </a:p>
              <a:p>
                <a:pPr lvl="1">
                  <a:lnSpc>
                    <a:spcPct val="100000"/>
                  </a:lnSpc>
                </a:pPr>
                <a:r>
                  <a:rPr lang="zh-CN" altLang="en-US" dirty="0" smtClean="0"/>
                  <a:t>新闻数据</a:t>
                </a:r>
                <a:r>
                  <a:rPr lang="en-US" altLang="zh-CN" dirty="0" smtClean="0"/>
                  <a:t>: </a:t>
                </a:r>
                <a:r>
                  <a:rPr lang="en-US" altLang="zh-CN" dirty="0"/>
                  <a:t>308 </a:t>
                </a:r>
                <a:r>
                  <a:rPr lang="zh-CN" altLang="en-US" dirty="0" smtClean="0"/>
                  <a:t>篇，来自</a:t>
                </a:r>
                <a:r>
                  <a:rPr lang="en-US" altLang="zh-CN" dirty="0" smtClean="0"/>
                  <a:t>DUC2001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zh-CN" altLang="en-US" dirty="0" smtClean="0"/>
                  <a:t>论文摘要</a:t>
                </a:r>
                <a:r>
                  <a:rPr lang="en-US" altLang="zh-CN" dirty="0" smtClean="0"/>
                  <a:t>: </a:t>
                </a:r>
                <a:r>
                  <a:rPr lang="en-US" altLang="zh-CN" dirty="0"/>
                  <a:t>2,000 </a:t>
                </a:r>
                <a:r>
                  <a:rPr lang="zh-CN" altLang="en-US" dirty="0" smtClean="0"/>
                  <a:t>篇，来自</a:t>
                </a:r>
                <a:r>
                  <a:rPr lang="en-US" altLang="zh-CN" dirty="0" smtClean="0"/>
                  <a:t>(</a:t>
                </a:r>
                <a:r>
                  <a:rPr lang="en-US" altLang="zh-CN" dirty="0" err="1"/>
                  <a:t>Hulth</a:t>
                </a:r>
                <a:r>
                  <a:rPr lang="en-US" altLang="zh-CN" dirty="0" smtClean="0"/>
                  <a:t>,</a:t>
                </a:r>
                <a:r>
                  <a:rPr lang="en-US" altLang="zh-CN" dirty="0"/>
                  <a:t> 2003</a:t>
                </a:r>
                <a:r>
                  <a:rPr lang="en-US" altLang="zh-CN" dirty="0" smtClean="0"/>
                  <a:t>)</a:t>
                </a:r>
              </a:p>
              <a:p>
                <a:pPr>
                  <a:lnSpc>
                    <a:spcPct val="100000"/>
                  </a:lnSpc>
                </a:pPr>
                <a:r>
                  <a:rPr lang="zh-CN" altLang="en-US" dirty="0"/>
                  <a:t>评价指标</a:t>
                </a:r>
                <a:endParaRPr lang="en-US" altLang="zh-CN" dirty="0" smtClean="0"/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 smtClean="0"/>
                  <a:t>precision</a:t>
                </a:r>
                <a:r>
                  <a:rPr lang="en-US" altLang="zh-CN" dirty="0"/>
                  <a:t>, recall, </a:t>
                </a:r>
                <a:r>
                  <a:rPr lang="en-US" altLang="zh-CN" dirty="0" smtClean="0"/>
                  <a:t>F-measure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mtClean="0">
                                <a:latin typeface="Cambria Math" panose="02040503050406030204" pitchFamily="18" charset="0"/>
                              </a:rPr>
                              <m:t>𝑐𝑜𝑟𝑟𝑒𝑐𝑡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mtClean="0">
                                <a:latin typeface="Cambria Math" panose="02040503050406030204" pitchFamily="18" charset="0"/>
                              </a:rPr>
                              <m:t>𝑒𝑥𝑡𝑟𝑎𝑐𝑡</m:t>
                            </m:r>
                          </m:sub>
                        </m:sSub>
                      </m:den>
                    </m:f>
                    <m:r>
                      <a:rPr lang="en-US" altLang="zh-CN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𝑐𝑜𝑟𝑟𝑒𝑐𝑡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mtClean="0">
                                <a:latin typeface="Cambria Math" panose="02040503050406030204" pitchFamily="18" charset="0"/>
                              </a:rPr>
                              <m:t>𝑠𝑡𝑎𝑛𝑑𝑎𝑟𝑑</m:t>
                            </m:r>
                          </m:sub>
                        </m:sSub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𝑝𝑟</m:t>
                        </m:r>
                      </m:num>
                      <m:den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altLang="zh-CN" dirty="0" smtClean="0"/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/>
                  <a:t>binary preference measure (</a:t>
                </a:r>
                <a:r>
                  <a:rPr lang="en-US" altLang="zh-CN" dirty="0" err="1"/>
                  <a:t>Bpref</a:t>
                </a:r>
                <a:r>
                  <a:rPr lang="en-US" altLang="zh-CN" dirty="0" smtClean="0"/>
                  <a:t>)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mtClean="0">
                        <a:latin typeface="Cambria Math" panose="02040503050406030204" pitchFamily="18" charset="0"/>
                      </a:rPr>
                      <m:t>𝐵𝑝𝑟𝑒𝑓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mtClean="0"/>
                                  <m:t>ranked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mtClean="0"/>
                                  <m:t>higher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mtClean="0"/>
                                  <m:t>than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mtClean="0"/>
                                  <m:t> </m:t>
                                </m:r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CN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e>
                    </m:nary>
                  </m:oMath>
                </a14:m>
                <a:endParaRPr lang="en-US" altLang="zh-CN" dirty="0" smtClean="0"/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/>
                  <a:t>mean reciprocal rank (MRR</a:t>
                </a:r>
                <a:r>
                  <a:rPr lang="en-US" altLang="zh-CN" dirty="0" smtClean="0"/>
                  <a:t>)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mtClean="0">
                        <a:latin typeface="Cambria Math" panose="02040503050406030204" pitchFamily="18" charset="0"/>
                      </a:rPr>
                      <m:t>𝑀𝑅𝑅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𝑟𝑎𝑛𝑘</m:t>
                                </m:r>
                              </m:e>
                              <m:sub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980" b="-35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0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latin typeface="+mj-ea"/>
              </a:rPr>
              <a:t>与其他方法比较</a:t>
            </a:r>
            <a:endParaRPr lang="zh-CN" altLang="en-US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占位符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5445224"/>
                <a:ext cx="4040188" cy="639762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zh-CN" altLang="en-US" sz="1800" b="0" dirty="0" smtClean="0">
                    <a:latin typeface="+mj-ea"/>
                    <a:ea typeface="+mj-ea"/>
                  </a:rPr>
                  <a:t>在新闻</a:t>
                </a:r>
                <a14:m>
                  <m:oMath xmlns:m="http://schemas.openxmlformats.org/officeDocument/2006/math">
                    <m:r>
                      <a:rPr lang="zh-CN" altLang="en-US" sz="1800" b="0" i="1" dirty="0">
                        <a:latin typeface="Cambria Math"/>
                        <a:ea typeface="+mj-ea"/>
                      </a:rPr>
                      <m:t>数据上</m:t>
                    </m:r>
                    <m:r>
                      <a:rPr lang="zh-CN" altLang="en-US" sz="1800" b="0" i="1" dirty="0" smtClean="0">
                        <a:latin typeface="Cambria Math"/>
                        <a:ea typeface="+mj-ea"/>
                      </a:rPr>
                      <m:t>，</m:t>
                    </m:r>
                    <m:r>
                      <a:rPr lang="en-US" altLang="zh-CN" sz="1800" b="0" i="1" dirty="0" smtClean="0">
                        <a:latin typeface="Cambria Math"/>
                        <a:ea typeface="+mj-ea"/>
                      </a:rPr>
                      <m:t>𝑀</m:t>
                    </m:r>
                  </m:oMath>
                </a14:m>
                <a:r>
                  <a:rPr lang="en-US" altLang="zh-CN" sz="1800" b="0" dirty="0">
                    <a:latin typeface="+mj-ea"/>
                    <a:ea typeface="+mj-ea"/>
                  </a:rPr>
                  <a:t> </a:t>
                </a:r>
                <a:r>
                  <a:rPr lang="zh-CN" altLang="en-US" sz="1800" b="0" dirty="0" smtClean="0">
                    <a:latin typeface="+mj-ea"/>
                    <a:ea typeface="+mj-ea"/>
                  </a:rPr>
                  <a:t>从</a:t>
                </a:r>
                <a:r>
                  <a:rPr lang="en-US" altLang="zh-CN" sz="1800" b="0" dirty="0" smtClean="0">
                    <a:latin typeface="+mj-ea"/>
                    <a:ea typeface="+mj-ea"/>
                  </a:rPr>
                  <a:t>1 </a:t>
                </a:r>
                <a:r>
                  <a:rPr lang="zh-CN" altLang="en-US" sz="1800" b="0" dirty="0" smtClean="0">
                    <a:latin typeface="+mj-ea"/>
                    <a:ea typeface="+mj-ea"/>
                  </a:rPr>
                  <a:t>到</a:t>
                </a:r>
                <a:r>
                  <a:rPr lang="en-US" altLang="zh-CN" sz="1800" b="0" dirty="0" smtClean="0">
                    <a:latin typeface="+mj-ea"/>
                    <a:ea typeface="+mj-ea"/>
                  </a:rPr>
                  <a:t> 20</a:t>
                </a:r>
                <a:r>
                  <a:rPr lang="zh-CN" altLang="en-US" sz="1800" b="0" dirty="0" smtClean="0">
                    <a:latin typeface="+mj-ea"/>
                    <a:ea typeface="+mj-ea"/>
                  </a:rPr>
                  <a:t>变化</a:t>
                </a:r>
                <a:endParaRPr lang="zh-CN" altLang="en-US" sz="18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文本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5445224"/>
                <a:ext cx="4040188" cy="63976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F:\NLP\presentation\compare_new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94814"/>
            <a:ext cx="4309760" cy="30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占位符 5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645025" y="5445224"/>
                <a:ext cx="4041775" cy="639762"/>
              </a:xfrm>
            </p:spPr>
            <p:txBody>
              <a:bodyPr>
                <a:noAutofit/>
              </a:bodyPr>
              <a:lstStyle/>
              <a:p>
                <a:r>
                  <a:rPr lang="zh-CN" altLang="en-US" sz="1800" b="0" dirty="0">
                    <a:latin typeface="+mj-ea"/>
                    <a:ea typeface="+mj-ea"/>
                  </a:rPr>
                  <a:t>在</a:t>
                </a:r>
                <a:r>
                  <a:rPr lang="zh-CN" altLang="en-US" sz="1800" b="0" dirty="0" smtClean="0">
                    <a:latin typeface="+mj-ea"/>
                    <a:ea typeface="+mj-ea"/>
                  </a:rPr>
                  <a:t>论文</a:t>
                </a:r>
                <a14:m>
                  <m:oMath xmlns:m="http://schemas.openxmlformats.org/officeDocument/2006/math">
                    <m:r>
                      <a:rPr lang="zh-CN" altLang="en-US" sz="1800" b="0" i="1" dirty="0">
                        <a:latin typeface="Cambria Math"/>
                        <a:ea typeface="+mj-ea"/>
                      </a:rPr>
                      <m:t>摘要数据上，</m:t>
                    </m:r>
                    <m:r>
                      <a:rPr lang="en-US" altLang="zh-CN" sz="1800" b="0" i="1" dirty="0">
                        <a:latin typeface="Cambria Math"/>
                        <a:ea typeface="+mj-ea"/>
                      </a:rPr>
                      <m:t>𝑀</m:t>
                    </m:r>
                  </m:oMath>
                </a14:m>
                <a:r>
                  <a:rPr lang="en-US" altLang="zh-CN" sz="1800" b="0" dirty="0">
                    <a:latin typeface="+mj-ea"/>
                    <a:ea typeface="+mj-ea"/>
                  </a:rPr>
                  <a:t> </a:t>
                </a:r>
                <a:r>
                  <a:rPr lang="zh-CN" altLang="en-US" sz="1800" b="0" dirty="0">
                    <a:latin typeface="+mj-ea"/>
                    <a:ea typeface="+mj-ea"/>
                  </a:rPr>
                  <a:t>从</a:t>
                </a:r>
                <a:r>
                  <a:rPr lang="en-US" altLang="zh-CN" sz="1800" b="0" dirty="0">
                    <a:latin typeface="+mj-ea"/>
                    <a:ea typeface="+mj-ea"/>
                  </a:rPr>
                  <a:t>1 </a:t>
                </a:r>
                <a:r>
                  <a:rPr lang="zh-CN" altLang="en-US" sz="1800" b="0" dirty="0">
                    <a:latin typeface="+mj-ea"/>
                    <a:ea typeface="+mj-ea"/>
                  </a:rPr>
                  <a:t>到</a:t>
                </a:r>
                <a:r>
                  <a:rPr lang="en-US" altLang="zh-CN" sz="1800" b="0" dirty="0">
                    <a:latin typeface="+mj-ea"/>
                    <a:ea typeface="+mj-ea"/>
                  </a:rPr>
                  <a:t> </a:t>
                </a:r>
                <a:r>
                  <a:rPr lang="en-US" altLang="zh-CN" sz="1800" b="0" dirty="0" smtClean="0">
                    <a:latin typeface="+mj-ea"/>
                    <a:ea typeface="+mj-ea"/>
                  </a:rPr>
                  <a:t>10</a:t>
                </a:r>
                <a:r>
                  <a:rPr lang="zh-CN" altLang="en-US" sz="1800" b="0" dirty="0">
                    <a:latin typeface="+mj-ea"/>
                    <a:ea typeface="+mj-ea"/>
                  </a:rPr>
                  <a:t>变化</a:t>
                </a:r>
                <a:endParaRPr lang="zh-CN" altLang="en-US" sz="18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6" name="文本占位符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645025" y="5445224"/>
                <a:ext cx="4041775" cy="639762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3" name="Picture 3" descr="F:\NLP\presentation\compare_research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220115" cy="302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关键词抽取的典型应用场景</a:t>
            </a:r>
            <a:endParaRPr lang="zh-CN" altLang="en-US" dirty="0"/>
          </a:p>
        </p:txBody>
      </p:sp>
      <p:pic>
        <p:nvPicPr>
          <p:cNvPr id="1026" name="Picture 2" descr="E:\manuscripts\thesis\figures\chap01\example_keyword_t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8967444" cy="386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1126680462"/>
              </p:ext>
            </p:extLst>
          </p:nvPr>
        </p:nvGraphicFramePr>
        <p:xfrm>
          <a:off x="107504" y="2204864"/>
          <a:ext cx="878497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098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LDA</a:t>
            </a:r>
            <a:r>
              <a:rPr lang="zh-CN" altLang="en-US" dirty="0" smtClean="0"/>
              <a:t>通过文档主题进行关键词抽取，因此取得较</a:t>
            </a:r>
            <a:r>
              <a:rPr lang="en-US" altLang="zh-CN" dirty="0" smtClean="0"/>
              <a:t>TFIDF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TextRank</a:t>
            </a:r>
            <a:r>
              <a:rPr lang="zh-CN" altLang="en-US" dirty="0" smtClean="0"/>
              <a:t>较优的结果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TPR</a:t>
            </a:r>
            <a:r>
              <a:rPr lang="zh-CN" altLang="en-US" dirty="0" smtClean="0"/>
              <a:t>综合了</a:t>
            </a:r>
            <a:r>
              <a:rPr lang="en-US" altLang="zh-CN" dirty="0" err="1" smtClean="0"/>
              <a:t>TextRank</a:t>
            </a:r>
            <a:r>
              <a:rPr lang="zh-CN" altLang="en-US" dirty="0" smtClean="0"/>
              <a:t>和</a:t>
            </a:r>
            <a:r>
              <a:rPr lang="en-US" altLang="zh-CN" dirty="0" smtClean="0"/>
              <a:t>LDA</a:t>
            </a:r>
            <a:r>
              <a:rPr lang="zh-CN" altLang="en-US" dirty="0" smtClean="0"/>
              <a:t>的优点，在两个数据集合上都表现出了它的优势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由于</a:t>
            </a:r>
            <a:r>
              <a:rPr lang="en-US" altLang="zh-CN" dirty="0" smtClean="0"/>
              <a:t>TPR</a:t>
            </a:r>
            <a:r>
              <a:rPr lang="zh-CN" altLang="en-US" dirty="0" smtClean="0"/>
              <a:t>可以按照主题推荐关键词，因此可以用于文档可视化，也可以用来进行查询导向（</a:t>
            </a:r>
            <a:r>
              <a:rPr lang="en-US" altLang="zh-CN" dirty="0" smtClean="0"/>
              <a:t>query focused</a:t>
            </a:r>
            <a:r>
              <a:rPr lang="zh-CN" altLang="en-US" dirty="0" smtClean="0"/>
              <a:t>）的关键词抽取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272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利用机器翻译模型进行关键词抽取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42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研究问题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文档和关键词都是对同一事物的描述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主题一致，词汇差异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词汇差异的表现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很多关键词在文档中出现次数不高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有的关键词在文档中根本没有出现（尤其是短文本）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问题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TFIDF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TextRank</a:t>
            </a:r>
            <a:r>
              <a:rPr lang="zh-CN" altLang="en-US" dirty="0"/>
              <a:t>及其</a:t>
            </a:r>
            <a:r>
              <a:rPr lang="zh-CN" altLang="en-US" dirty="0" smtClean="0"/>
              <a:t>扩展、</a:t>
            </a:r>
            <a:r>
              <a:rPr lang="en-US" altLang="zh-CN" dirty="0" smtClean="0"/>
              <a:t>LDA</a:t>
            </a:r>
            <a:r>
              <a:rPr lang="zh-CN" altLang="en-US" dirty="0" smtClean="0"/>
              <a:t>等方法均没有很好解决词汇差异问题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6921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相关工作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 smtClean="0"/>
              <a:t>TextRank</a:t>
            </a:r>
            <a:r>
              <a:rPr lang="zh-CN" altLang="en-US" dirty="0" smtClean="0"/>
              <a:t>的扩展</a:t>
            </a:r>
            <a:r>
              <a:rPr lang="en-US" altLang="zh-CN" dirty="0" err="1" smtClean="0"/>
              <a:t>ExpandRank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在构建词网时，同时考虑文档的近邻文档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从“文档层次（</a:t>
            </a:r>
            <a:r>
              <a:rPr lang="en-US" altLang="zh-CN" dirty="0" smtClean="0"/>
              <a:t>document level</a:t>
            </a:r>
            <a:r>
              <a:rPr lang="zh-CN" altLang="en-US" dirty="0" smtClean="0"/>
              <a:t>）”利用外部信息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容易引入噪音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LDA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通过</a:t>
            </a:r>
            <a:r>
              <a:rPr lang="zh-CN" altLang="en-US" dirty="0" smtClean="0"/>
              <a:t>主题分布的相似度来对候选关键词排序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从“主题层次</a:t>
            </a:r>
            <a:r>
              <a:rPr lang="zh-CN" altLang="en-US" dirty="0"/>
              <a:t>（</a:t>
            </a:r>
            <a:r>
              <a:rPr lang="en-US" altLang="zh-CN" dirty="0"/>
              <a:t>topic level</a:t>
            </a:r>
            <a:r>
              <a:rPr lang="zh-CN" altLang="en-US" dirty="0"/>
              <a:t>）</a:t>
            </a:r>
            <a:r>
              <a:rPr lang="zh-CN" altLang="en-US" dirty="0" smtClean="0"/>
              <a:t>”利用外部信息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由于主题一般是粗粒度的</a:t>
            </a:r>
            <a:endParaRPr lang="en-US" altLang="zh-CN" dirty="0" smtClean="0"/>
          </a:p>
          <a:p>
            <a:pPr lvl="2">
              <a:lnSpc>
                <a:spcPct val="150000"/>
              </a:lnSpc>
            </a:pPr>
            <a:r>
              <a:rPr lang="zh-CN" altLang="en-US" dirty="0" smtClean="0"/>
              <a:t>倾向于推荐普通词</a:t>
            </a:r>
            <a:endParaRPr lang="en-US" altLang="zh-CN" dirty="0" smtClean="0"/>
          </a:p>
          <a:p>
            <a:pPr lvl="2">
              <a:lnSpc>
                <a:spcPct val="150000"/>
              </a:lnSpc>
            </a:pPr>
            <a:r>
              <a:rPr lang="zh-CN" altLang="en-US" dirty="0" smtClean="0"/>
              <a:t>容易发生</a:t>
            </a:r>
            <a:r>
              <a:rPr lang="zh-CN" altLang="en-US" dirty="0"/>
              <a:t>主题</a:t>
            </a:r>
            <a:r>
              <a:rPr lang="zh-CN" altLang="en-US" dirty="0" smtClean="0"/>
              <a:t>漂移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931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研究思路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在“词汇层次（</a:t>
            </a:r>
            <a:r>
              <a:rPr lang="en-US" altLang="zh-CN" dirty="0" smtClean="0"/>
              <a:t>word level</a:t>
            </a:r>
            <a:r>
              <a:rPr lang="zh-CN" altLang="en-US" dirty="0" smtClean="0"/>
              <a:t>）”利用外部信息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文档和关键词是对同一事物的描述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关键词抽取问题</a:t>
            </a:r>
            <a:r>
              <a:rPr lang="en-US" altLang="zh-CN" dirty="0" smtClean="0">
                <a:sym typeface="Wingdings" pitchFamily="2" charset="2"/>
              </a:rPr>
              <a:t></a:t>
            </a:r>
            <a:r>
              <a:rPr lang="zh-CN" altLang="en-US" dirty="0" smtClean="0">
                <a:sym typeface="Wingdings" pitchFamily="2" charset="2"/>
              </a:rPr>
              <a:t>翻译问题</a:t>
            </a:r>
            <a:endParaRPr lang="en-US" altLang="zh-CN" dirty="0" smtClean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068397424"/>
              </p:ext>
            </p:extLst>
          </p:nvPr>
        </p:nvGraphicFramePr>
        <p:xfrm>
          <a:off x="2339752" y="4437112"/>
          <a:ext cx="4176464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左右箭头 10"/>
          <p:cNvSpPr/>
          <p:nvPr/>
        </p:nvSpPr>
        <p:spPr>
          <a:xfrm>
            <a:off x="3923928" y="5949280"/>
            <a:ext cx="1216152" cy="484632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203829" y="559349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+mj-ea"/>
                <a:ea typeface="+mj-ea"/>
              </a:rPr>
              <a:t>翻译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0062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研究方法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 smtClean="0"/>
                  <a:t>构建翻译对（</a:t>
                </a:r>
                <a:r>
                  <a:rPr lang="en-US" altLang="zh-CN" dirty="0" smtClean="0"/>
                  <a:t>translation pairs</a:t>
                </a:r>
                <a:r>
                  <a:rPr lang="zh-CN" altLang="en-US" dirty="0" smtClean="0"/>
                  <a:t>）</a:t>
                </a:r>
                <a:endParaRPr lang="en-US" altLang="zh-CN" dirty="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 smtClean="0"/>
                  <a:t>学习两种语言间词汇的翻译概率（</a:t>
                </a:r>
                <a:r>
                  <a:rPr lang="en-US" altLang="zh-CN" dirty="0" smtClean="0"/>
                  <a:t>translation probabilities</a:t>
                </a:r>
                <a:r>
                  <a:rPr lang="zh-CN" altLang="en-US" dirty="0" smtClean="0"/>
                  <a:t>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𝑃</m:t>
                    </m:r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dirty="0"/>
                  <a:t>利用</a:t>
                </a:r>
                <a:r>
                  <a:rPr lang="en-US" altLang="zh-CN" dirty="0"/>
                  <a:t>SMT</a:t>
                </a:r>
                <a:r>
                  <a:rPr lang="zh-CN" altLang="en-US" dirty="0"/>
                  <a:t>中的词对齐（</a:t>
                </a:r>
                <a:r>
                  <a:rPr lang="en-US" altLang="zh-CN" dirty="0"/>
                  <a:t>word alignment</a:t>
                </a:r>
                <a:r>
                  <a:rPr lang="zh-CN" altLang="en-US" dirty="0"/>
                  <a:t>）</a:t>
                </a:r>
                <a:r>
                  <a:rPr lang="zh-CN" altLang="en-US" dirty="0" smtClean="0"/>
                  <a:t>算法</a:t>
                </a:r>
                <a:endParaRPr lang="en-US" altLang="zh-CN" dirty="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 smtClean="0"/>
                  <a:t>给一个新的文档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altLang="zh-CN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dirty="0" smtClean="0"/>
                  <a:t>计算每个候选关键词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zh-CN" altLang="en-US" dirty="0" smtClean="0"/>
                  <a:t>的似然概率</a:t>
                </a:r>
                <a:r>
                  <a:rPr lang="en-US" altLang="zh-CN" dirty="0" smtClean="0"/>
                  <a:t/>
                </a:r>
                <a:br>
                  <a:rPr lang="en-US" altLang="zh-CN" dirty="0" smtClean="0"/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b>
                          <m:sup/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altLang="zh-CN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dirty="0" smtClean="0"/>
                  <a:t>按照候选关键词的值进行排序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1" b="-2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40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</a:t>
            </a:r>
            <a:r>
              <a:rPr lang="zh-CN" altLang="en-US" dirty="0" smtClean="0"/>
              <a:t>方法</a:t>
            </a:r>
            <a:r>
              <a:rPr lang="en-US" altLang="zh-CN" dirty="0" smtClean="0"/>
              <a:t>-</a:t>
            </a:r>
            <a:r>
              <a:rPr lang="zh-CN" altLang="en-US" dirty="0"/>
              <a:t>构建</a:t>
            </a:r>
            <a:r>
              <a:rPr lang="zh-CN" altLang="en-US" dirty="0" smtClean="0"/>
              <a:t>翻译对集合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将文档标题或摘要看作近似用关键词语言写成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大部分文档有标题或摘要信息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/>
              <a:t>将</a:t>
            </a:r>
            <a:r>
              <a:rPr lang="zh-CN" altLang="en-US" dirty="0" smtClean="0"/>
              <a:t>标题</a:t>
            </a:r>
            <a:r>
              <a:rPr lang="en-US" altLang="zh-CN" dirty="0" smtClean="0"/>
              <a:t>/</a:t>
            </a:r>
            <a:r>
              <a:rPr lang="zh-CN" altLang="en-US" dirty="0" smtClean="0"/>
              <a:t>摘要与文档正文形成翻译对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问题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摘要、文档往往较长</a:t>
            </a:r>
            <a:endParaRPr lang="en-US" altLang="zh-CN" dirty="0" smtClean="0"/>
          </a:p>
          <a:p>
            <a:pPr lvl="2">
              <a:lnSpc>
                <a:spcPct val="150000"/>
              </a:lnSpc>
            </a:pPr>
            <a:r>
              <a:rPr lang="zh-CN" altLang="en-US" dirty="0" smtClean="0"/>
              <a:t>直接使用词对齐算法效率较低、效果较差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没有标题</a:t>
            </a:r>
            <a:r>
              <a:rPr lang="en-US" altLang="zh-CN" dirty="0" smtClean="0"/>
              <a:t>/</a:t>
            </a:r>
            <a:r>
              <a:rPr lang="zh-CN" altLang="en-US" dirty="0" smtClean="0"/>
              <a:t>摘要的时候怎么办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</a:t>
            </a:r>
            <a:r>
              <a:rPr lang="zh-CN" altLang="en-US" dirty="0" smtClean="0"/>
              <a:t>方法</a:t>
            </a:r>
            <a:r>
              <a:rPr lang="en-US" altLang="zh-CN" dirty="0" smtClean="0"/>
              <a:t>-</a:t>
            </a:r>
            <a:r>
              <a:rPr lang="zh-CN" altLang="en-US" dirty="0"/>
              <a:t>构建翻译对集合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 smtClean="0"/>
                  <a:t>给定标题和文档，提出两种构建翻译对的办法</a:t>
                </a:r>
                <a:endParaRPr lang="en-US" altLang="zh-CN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dirty="0"/>
                  <a:t>采样</a:t>
                </a:r>
                <a:r>
                  <a:rPr lang="zh-CN" altLang="en-US" dirty="0" smtClean="0"/>
                  <a:t>法（</a:t>
                </a:r>
                <a:r>
                  <a:rPr lang="en-US" altLang="zh-CN" dirty="0" smtClean="0"/>
                  <a:t>sampling</a:t>
                </a:r>
                <a:r>
                  <a:rPr lang="zh-CN" altLang="en-US" dirty="0" smtClean="0"/>
                  <a:t>）：将较长的文档进行抽样，直到与标题长度一致</a:t>
                </a:r>
                <a:endParaRPr lang="en-US" altLang="zh-CN" dirty="0" smtClean="0"/>
              </a:p>
              <a:p>
                <a:pPr lvl="2">
                  <a:lnSpc>
                    <a:spcPct val="150000"/>
                  </a:lnSpc>
                </a:pPr>
                <a:r>
                  <a:rPr lang="zh-CN" altLang="en-US" dirty="0" smtClean="0"/>
                  <a:t>基于词在文档中的重要性（</a:t>
                </a:r>
                <a:r>
                  <a:rPr lang="en-US" altLang="zh-CN" dirty="0" smtClean="0"/>
                  <a:t>TFIDF</a:t>
                </a:r>
                <a:r>
                  <a:rPr lang="zh-CN" altLang="en-US" dirty="0" smtClean="0"/>
                  <a:t>）进行采样</a:t>
                </a:r>
                <a:endParaRPr lang="en-US" altLang="zh-CN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dirty="0" smtClean="0"/>
                  <a:t>分割法（</a:t>
                </a:r>
                <a:r>
                  <a:rPr lang="en-US" altLang="zh-CN" dirty="0" smtClean="0"/>
                  <a:t>split</a:t>
                </a:r>
                <a:r>
                  <a:rPr lang="zh-CN" altLang="en-US" dirty="0" smtClean="0"/>
                  <a:t>）：将较长文档划分为句子，用每句话与标题构成一个翻译对</a:t>
                </a:r>
                <a:endParaRPr lang="en-US" altLang="zh-CN" dirty="0" smtClean="0"/>
              </a:p>
              <a:p>
                <a:pPr lvl="2">
                  <a:lnSpc>
                    <a:spcPct val="150000"/>
                  </a:lnSpc>
                </a:pPr>
                <a:r>
                  <a:rPr lang="zh-CN" altLang="en-US" dirty="0" smtClean="0"/>
                  <a:t>只有句子与标题之间相似度大于某个阈值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zh-CN" altLang="en-US" dirty="0" smtClean="0"/>
                  <a:t>才放入训练集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50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研究方法</a:t>
            </a:r>
            <a:r>
              <a:rPr lang="en-US" altLang="zh-CN" dirty="0"/>
              <a:t>-</a:t>
            </a:r>
            <a:r>
              <a:rPr lang="zh-CN" altLang="en-US" dirty="0"/>
              <a:t>构建翻译对集合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当没有标题或摘要</a:t>
            </a:r>
            <a:r>
              <a:rPr lang="zh-CN" altLang="en-US" dirty="0"/>
              <a:t>，</a:t>
            </a:r>
            <a:r>
              <a:rPr lang="zh-CN" altLang="en-US" dirty="0" smtClean="0"/>
              <a:t>从文档正文中选择重要的句子来与正文构成翻译对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选择文档第一句话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选择与文档最相关的一句话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193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实验设置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句子对齐算法采用</a:t>
            </a:r>
            <a:r>
              <a:rPr lang="en-US" altLang="zh-CN" dirty="0" smtClean="0"/>
              <a:t>IBM Model-1</a:t>
            </a:r>
            <a:r>
              <a:rPr lang="zh-CN" altLang="en-US" dirty="0" smtClean="0"/>
              <a:t>的工具</a:t>
            </a:r>
            <a:r>
              <a:rPr lang="en-US" altLang="zh-CN" dirty="0" smtClean="0"/>
              <a:t>GIZA++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在</a:t>
            </a:r>
            <a:r>
              <a:rPr lang="en-US" altLang="zh-CN" dirty="0" smtClean="0"/>
              <a:t>13,702</a:t>
            </a:r>
            <a:r>
              <a:rPr lang="zh-CN" altLang="en-US" dirty="0" smtClean="0"/>
              <a:t>篇中文新闻上进行试验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726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关键词标注方式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74784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5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实验结果</a:t>
            </a:r>
            <a:endParaRPr lang="zh-CN" alt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5703" y="1825625"/>
            <a:ext cx="6112593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34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实验结果</a:t>
            </a:r>
            <a:r>
              <a:rPr lang="en-US" altLang="zh-CN" smtClean="0"/>
              <a:t>-</a:t>
            </a:r>
            <a:r>
              <a:rPr lang="zh-CN" altLang="en-US" smtClean="0"/>
              <a:t>抽取重要句子构建翻译对</a:t>
            </a:r>
            <a:endParaRPr lang="zh-CN" altLang="en-US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3171847"/>
            <a:ext cx="7886700" cy="165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实验结果</a:t>
            </a:r>
            <a:r>
              <a:rPr lang="en-US" altLang="zh-CN" dirty="0" smtClean="0"/>
              <a:t>-</a:t>
            </a:r>
            <a:r>
              <a:rPr lang="zh-CN" altLang="en-US" dirty="0" smtClean="0"/>
              <a:t>关键词生成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Keyword Generation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在测试时，只能够根据新闻标题产生关键词</a:t>
            </a:r>
            <a:endParaRPr lang="zh-CN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2018" y="3140968"/>
            <a:ext cx="6399964" cy="234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32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实验结果</a:t>
            </a:r>
            <a:r>
              <a:rPr lang="en-US" altLang="zh-CN" smtClean="0"/>
              <a:t>-</a:t>
            </a:r>
            <a:r>
              <a:rPr lang="zh-CN" altLang="en-US" smtClean="0"/>
              <a:t>关键词生成举例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文档题目：“以军方称伊朗能造核弹 可能据此对伊朗动武”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460402"/>
              </p:ext>
            </p:extLst>
          </p:nvPr>
        </p:nvGraphicFramePr>
        <p:xfrm>
          <a:off x="1475656" y="2996952"/>
          <a:ext cx="6048672" cy="2773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6323"/>
                <a:gridCol w="4522349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方法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推荐关键词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标准答案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核武器</a:t>
                      </a: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以色列</a:t>
                      </a: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伊朗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SMT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伊朗</a:t>
                      </a: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动武</a:t>
                      </a: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以军</a:t>
                      </a: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以色列</a:t>
                      </a: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军事</a:t>
                      </a: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核武器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TFIDF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伊朗</a:t>
                      </a: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动武</a:t>
                      </a: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核弹</a:t>
                      </a: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以军</a:t>
                      </a: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据此</a:t>
                      </a:r>
                      <a:endParaRPr lang="en-US" altLang="zh-CN" sz="200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err="1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TextRank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伊朗</a:t>
                      </a: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可能</a:t>
                      </a: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据此</a:t>
                      </a: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核弹</a:t>
                      </a: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动武</a:t>
                      </a:r>
                      <a:endParaRPr lang="en-US" altLang="zh-CN" sz="200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LDA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伊朗</a:t>
                      </a: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美国</a:t>
                      </a: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谈判</a:t>
                      </a: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以色列</a:t>
                      </a: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 </a:t>
                      </a: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制裁</a:t>
                      </a:r>
                      <a:endParaRPr lang="en-US" altLang="zh-CN" sz="200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err="1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ExpandRank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伊朗</a:t>
                      </a: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以色列</a:t>
                      </a: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 </a:t>
                      </a: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黎巴嫩</a:t>
                      </a: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美国</a:t>
                      </a: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以军</a:t>
                      </a:r>
                      <a:endParaRPr lang="en-US" altLang="zh-CN" sz="200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12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机器翻译技术可以有效解决词汇差异问题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推荐更符合文档主题的关键词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甚至能够胜任关键词生成任务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标题</a:t>
            </a:r>
            <a:r>
              <a:rPr lang="en-US" altLang="zh-CN" dirty="0" smtClean="0"/>
              <a:t>/</a:t>
            </a:r>
            <a:r>
              <a:rPr lang="zh-CN" altLang="en-US" dirty="0" smtClean="0"/>
              <a:t>摘要与文档能够构建高质量的翻译对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对于新闻文档而言，正文第一句也可以用来构建高质量翻译对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57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利用隐含主题模型</a:t>
            </a:r>
            <a:r>
              <a:rPr lang="en-US" altLang="zh-CN" sz="3200" dirty="0" smtClean="0"/>
              <a:t>+</a:t>
            </a:r>
            <a:r>
              <a:rPr lang="zh-CN" altLang="en-US" sz="3200" dirty="0" smtClean="0"/>
              <a:t>机器翻译模型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zh-CN" altLang="en-US" sz="3200" dirty="0" smtClean="0"/>
              <a:t>进行关键词抽取</a:t>
            </a:r>
            <a:endParaRPr lang="en-US" altLang="zh-CN" sz="3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6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研究思路</a:t>
            </a:r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629"/>
            <a:ext cx="3266518" cy="3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70873"/>
            <a:ext cx="2736304" cy="392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30" y="2276872"/>
            <a:ext cx="2736304" cy="442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2920109" y="3778442"/>
            <a:ext cx="6928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 smtClean="0"/>
              <a:t>+</a:t>
            </a:r>
            <a:endParaRPr lang="zh-CN" altLang="en-US" sz="66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5809767" y="3778442"/>
            <a:ext cx="6928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 smtClean="0"/>
              <a:t>=</a:t>
            </a:r>
            <a:endParaRPr lang="zh-CN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5881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例子</a:t>
            </a: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976177"/>
              </p:ext>
            </p:extLst>
          </p:nvPr>
        </p:nvGraphicFramePr>
        <p:xfrm>
          <a:off x="1261591" y="2276872"/>
          <a:ext cx="7272809" cy="3888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7176"/>
                <a:gridCol w="1277176"/>
                <a:gridCol w="1702902"/>
                <a:gridCol w="1277176"/>
                <a:gridCol w="1738379"/>
              </a:tblGrid>
              <a:tr h="324036"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Topic-52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Topic-92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Top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Words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Keyphrases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Words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Keyphrases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设计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设计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程序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计算机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创意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创意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开发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编程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设计师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design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应用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软件工程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杂志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手工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对象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C++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时尚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平面设计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技术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程序设计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游戏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时尚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设计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programming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7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作品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游戏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系统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软件开发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色彩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产品设计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函数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Linux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9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视觉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工业设计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软件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计算机科学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10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广告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杂志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方法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Alan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24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“图形”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475656" y="2492896"/>
          <a:ext cx="6264696" cy="2385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7873"/>
                <a:gridCol w="1464475"/>
                <a:gridCol w="1667873"/>
                <a:gridCol w="1464475"/>
              </a:tblGrid>
              <a:tr h="34425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Topic-52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Topic-92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382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设计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0.482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游戏编程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0.201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49536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色彩搭配学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0.089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程序设计语言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0.107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4425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字体设计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0.084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Web2.0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0.094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4425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产品设计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0.077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0.078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4425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设计景观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0.05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Linux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0.077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4425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艺术设计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0.039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图形学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</a:rPr>
                        <a:t>0.049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36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标签推荐样例</a:t>
            </a:r>
            <a:r>
              <a:rPr lang="en-US" altLang="zh-CN" dirty="0" smtClean="0"/>
              <a:t>——</a:t>
            </a:r>
            <a:r>
              <a:rPr lang="zh-CN" altLang="en-US" dirty="0"/>
              <a:t>源氏物</a:t>
            </a:r>
            <a:r>
              <a:rPr lang="zh-CN" altLang="en-US" dirty="0" smtClean="0"/>
              <a:t>语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500202"/>
              </p:ext>
            </p:extLst>
          </p:nvPr>
        </p:nvGraphicFramePr>
        <p:xfrm>
          <a:off x="1619672" y="1916832"/>
          <a:ext cx="6096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+mn-lt"/>
                          <a:ea typeface="黑体" panose="02010609060101010101" pitchFamily="49" charset="-122"/>
                        </a:rPr>
                        <a:t>Top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+mn-lt"/>
                          <a:ea typeface="黑体" panose="02010609060101010101" pitchFamily="49" charset="-122"/>
                        </a:rPr>
                        <a:t>WTM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+mn-lt"/>
                          <a:ea typeface="黑体" panose="02010609060101010101" pitchFamily="49" charset="-122"/>
                        </a:rPr>
                        <a:t>TTM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+mn-lt"/>
                          <a:ea typeface="黑体" panose="02010609060101010101" pitchFamily="49" charset="-122"/>
                        </a:rPr>
                        <a:t>TWTM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+mn-lt"/>
                          <a:ea typeface="黑体" panose="02010609060101010101" pitchFamily="49" charset="-122"/>
                        </a:rPr>
                        <a:t>1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源氏物语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小说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小说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+mn-lt"/>
                          <a:ea typeface="黑体" panose="02010609060101010101" pitchFamily="49" charset="-122"/>
                        </a:rPr>
                        <a:t>2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名著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日本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外国文学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+mn-lt"/>
                          <a:ea typeface="黑体" panose="02010609060101010101" pitchFamily="49" charset="-122"/>
                        </a:rPr>
                        <a:t>3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日本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外国文学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源氏物语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+mn-lt"/>
                          <a:ea typeface="黑体" panose="02010609060101010101" pitchFamily="49" charset="-122"/>
                        </a:rPr>
                        <a:t>4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外国文学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历史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历史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+mn-lt"/>
                          <a:ea typeface="黑体" panose="02010609060101010101" pitchFamily="49" charset="-122"/>
                        </a:rPr>
                        <a:t>5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紫式部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爱情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日本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+mn-lt"/>
                          <a:ea typeface="黑体" panose="02010609060101010101" pitchFamily="49" charset="-122"/>
                        </a:rPr>
                        <a:t>6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政治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社会学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名著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+mn-lt"/>
                          <a:ea typeface="黑体" panose="02010609060101010101" pitchFamily="49" charset="-122"/>
                        </a:rPr>
                        <a:t>7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爱情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文化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文学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+mn-lt"/>
                          <a:ea typeface="黑体" panose="02010609060101010101" pitchFamily="49" charset="-122"/>
                        </a:rPr>
                        <a:t>8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政治学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文学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爱情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+mn-lt"/>
                          <a:ea typeface="黑体" panose="02010609060101010101" pitchFamily="49" charset="-122"/>
                        </a:rPr>
                        <a:t>9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+mn-lt"/>
                          <a:ea typeface="黑体" panose="02010609060101010101" pitchFamily="49" charset="-122"/>
                        </a:rPr>
                        <a:t>Eason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俄罗斯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紫式部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+mn-lt"/>
                          <a:ea typeface="黑体" panose="02010609060101010101" pitchFamily="49" charset="-122"/>
                        </a:rPr>
                        <a:t>10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政治哲学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女性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n-lt"/>
                          <a:ea typeface="黑体" panose="02010609060101010101" pitchFamily="49" charset="-122"/>
                        </a:rPr>
                        <a:t>政治</a:t>
                      </a:r>
                      <a:endParaRPr lang="zh-CN" altLang="en-US" sz="2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07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关键词标注方法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486490"/>
              </p:ext>
            </p:extLst>
          </p:nvPr>
        </p:nvGraphicFramePr>
        <p:xfrm>
          <a:off x="323528" y="2249488"/>
          <a:ext cx="8363272" cy="37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541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方法比较</a:t>
            </a:r>
            <a:endParaRPr lang="zh-CN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7"/>
          <a:stretch/>
        </p:blipFill>
        <p:spPr bwMode="auto">
          <a:xfrm>
            <a:off x="952926" y="1916832"/>
            <a:ext cx="723814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49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关键词抽取与社会标签推荐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在</a:t>
            </a:r>
            <a:r>
              <a:rPr lang="zh-CN" altLang="en-US" dirty="0" smtClean="0"/>
              <a:t>社会计算中的应用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35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微博关键词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28650" y="1690688"/>
            <a:ext cx="4807446" cy="45584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以新浪微博为平台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利用关键词抽取技术获取用户发表微博的关键词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应用前景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发现和建模用户兴趣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为用户之间链接赋予更丰富信息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推荐用户感兴趣的产品、信息和好友等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具有广阔的商业前景</a:t>
            </a:r>
            <a:endParaRPr lang="zh-CN" altLang="en-US" dirty="0"/>
          </a:p>
        </p:txBody>
      </p:sp>
      <p:pic>
        <p:nvPicPr>
          <p:cNvPr id="6" name="Picture 2" descr="E:\manuscripts\ke_microblog\drafts\ke_microblog_fcs\figs\frame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19" y="1700808"/>
            <a:ext cx="3256051" cy="454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940152" y="3974976"/>
            <a:ext cx="3024336" cy="606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微博关键词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9634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应用情况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部署</a:t>
            </a:r>
            <a:r>
              <a:rPr lang="zh-CN" altLang="zh-CN" dirty="0" smtClean="0"/>
              <a:t>新浪、人人、豆瓣、腾讯和网易</a:t>
            </a:r>
            <a:r>
              <a:rPr lang="zh-CN" altLang="en-US" dirty="0" smtClean="0"/>
              <a:t>五大平台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2011</a:t>
            </a:r>
            <a:r>
              <a:rPr lang="zh-CN" altLang="en-US" dirty="0" smtClean="0"/>
              <a:t>年</a:t>
            </a:r>
            <a:r>
              <a:rPr lang="zh-CN" altLang="zh-CN" dirty="0" smtClean="0"/>
              <a:t>上线至今，注册用户量超过</a:t>
            </a:r>
            <a:r>
              <a:rPr lang="en-US" altLang="zh-CN" dirty="0" smtClean="0"/>
              <a:t>320</a:t>
            </a:r>
            <a:r>
              <a:rPr lang="zh-CN" altLang="zh-CN" dirty="0" smtClean="0"/>
              <a:t>万人</a:t>
            </a:r>
            <a:r>
              <a:rPr lang="zh-CN" altLang="en-US" dirty="0" smtClean="0"/>
              <a:t>；典型用户包括马化腾、李开复、林俊杰等名人</a:t>
            </a:r>
            <a:endParaRPr lang="en-US" altLang="zh-CN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3939751"/>
            <a:ext cx="3766918" cy="2708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6" descr="F:\快盘\科研工作\研究课题\微博关键词\微博应用情况统计\腾讯_腾讯总裁_马化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83"/>
          <a:stretch>
            <a:fillRect/>
          </a:stretch>
        </p:blipFill>
        <p:spPr bwMode="auto">
          <a:xfrm>
            <a:off x="4932040" y="3923976"/>
            <a:ext cx="3456384" cy="271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74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微博关键词社会影响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5" name="图片 3" descr="F:\快盘\科研工作\研究课题\微博关键词\军营文化天地201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89063"/>
            <a:ext cx="3816350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4" descr="F:\快盘\科研工作\研究课题\微博关键词\人人网新生军训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89063"/>
            <a:ext cx="3508375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67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分析政治文件</a:t>
            </a:r>
            <a:endParaRPr lang="zh-CN" altLang="en-US" dirty="0" smtClean="0"/>
          </a:p>
        </p:txBody>
      </p:sp>
      <p:sp>
        <p:nvSpPr>
          <p:cNvPr id="10243" name="内容占位符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8349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zh-CN" altLang="en-US" dirty="0" smtClean="0"/>
              <a:t>与新华社联合分析</a:t>
            </a:r>
            <a:r>
              <a:rPr lang="en-US" altLang="zh-CN" dirty="0" smtClean="0"/>
              <a:t>2013</a:t>
            </a:r>
            <a:r>
              <a:rPr lang="zh-CN" altLang="en-US" dirty="0" smtClean="0"/>
              <a:t>年“两会”报告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zh-CN" altLang="en-US" dirty="0" smtClean="0"/>
              <a:t>联合撰写深度报道十余篇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《</a:t>
            </a:r>
            <a:r>
              <a:rPr lang="zh-CN" altLang="en-US" dirty="0" smtClean="0"/>
              <a:t>清华学子研发“词云图”　解码全国两会“关键词”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、 </a:t>
            </a:r>
            <a:r>
              <a:rPr lang="en-US" altLang="zh-CN" dirty="0" smtClean="0"/>
              <a:t>《</a:t>
            </a:r>
            <a:r>
              <a:rPr lang="zh-CN" altLang="en-US" dirty="0" smtClean="0"/>
              <a:t>词云图里看李克强总理的履职关切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、</a:t>
            </a:r>
            <a:r>
              <a:rPr lang="en-US" altLang="zh-CN" dirty="0" smtClean="0"/>
              <a:t>《</a:t>
            </a:r>
            <a:r>
              <a:rPr lang="zh-CN" altLang="en-US" dirty="0" smtClean="0"/>
              <a:t>“发展”十年居榜首　重点十载皆不同</a:t>
            </a:r>
            <a:r>
              <a:rPr lang="en-US" altLang="zh-CN" dirty="0" smtClean="0"/>
              <a:t>——“</a:t>
            </a:r>
            <a:r>
              <a:rPr lang="zh-CN" altLang="en-US" dirty="0" smtClean="0"/>
              <a:t>词云”解读</a:t>
            </a:r>
            <a:r>
              <a:rPr lang="en-US" altLang="zh-CN" dirty="0" smtClean="0"/>
              <a:t>&lt;</a:t>
            </a:r>
            <a:r>
              <a:rPr lang="zh-CN" altLang="en-US" dirty="0" smtClean="0"/>
              <a:t>政府工作报告</a:t>
            </a:r>
            <a:r>
              <a:rPr lang="en-US" altLang="zh-CN" dirty="0" smtClean="0"/>
              <a:t>&gt;》</a:t>
            </a:r>
            <a:r>
              <a:rPr lang="zh-CN" altLang="en-US" dirty="0" smtClean="0"/>
              <a:t>等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zh-CN" altLang="en-US" dirty="0" smtClean="0"/>
              <a:t>获得国内几十家重要媒体的上百次转载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包括人民网、新浪、网易、搜狐、腾讯、凤凰网、新京报、羊城晚报等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成为多家报纸的当期封面</a:t>
            </a:r>
            <a:endParaRPr lang="en-US" altLang="zh-CN" dirty="0"/>
          </a:p>
        </p:txBody>
      </p:sp>
      <p:pic>
        <p:nvPicPr>
          <p:cNvPr id="1229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638675"/>
            <a:ext cx="13811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4654550"/>
            <a:ext cx="17208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4654550"/>
            <a:ext cx="14287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4654550"/>
            <a:ext cx="12985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4654550"/>
            <a:ext cx="15097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4659313"/>
            <a:ext cx="14684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8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年度关键词</a:t>
            </a:r>
            <a:endParaRPr lang="zh-CN" altLang="en-US" dirty="0"/>
          </a:p>
        </p:txBody>
      </p:sp>
      <p:pic>
        <p:nvPicPr>
          <p:cNvPr id="4" name="Picture 2" descr="年度微博关键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8292"/>
            <a:ext cx="4176464" cy="290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年度微博关键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27" y="1412774"/>
            <a:ext cx="4009172" cy="27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年度微博关键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18069"/>
            <a:ext cx="3776786" cy="25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年度微博关键词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18069"/>
            <a:ext cx="3895979" cy="257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43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揽悦推荐</a:t>
            </a:r>
            <a:endParaRPr lang="zh-CN" altLang="en-US" dirty="0"/>
          </a:p>
        </p:txBody>
      </p:sp>
      <p:pic>
        <p:nvPicPr>
          <p:cNvPr id="5" name="Picture 3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5912" y="1690689"/>
            <a:ext cx="7292176" cy="4663599"/>
          </a:xfrm>
        </p:spPr>
      </p:pic>
    </p:spTree>
    <p:extLst>
      <p:ext uri="{BB962C8B-B14F-4D97-AF65-F5344CB8AC3E}">
        <p14:creationId xmlns:p14="http://schemas.microsoft.com/office/powerpoint/2010/main" val="38732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考虑社会网络结构的用户标签推荐</a:t>
            </a:r>
            <a:endParaRPr lang="zh-CN" altLang="en-US" dirty="0" smtClean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mtClean="0"/>
              <a:t>微博用户属性和兴趣</a:t>
            </a:r>
            <a:r>
              <a:rPr lang="zh-CN" altLang="en-US" smtClean="0"/>
              <a:t>可以</a:t>
            </a:r>
            <a:r>
              <a:rPr lang="zh-CN" altLang="zh-CN" smtClean="0"/>
              <a:t>通过标签来</a:t>
            </a:r>
            <a:r>
              <a:rPr lang="zh-CN" altLang="en-US" smtClean="0"/>
              <a:t>表示，微博只有一部分用户标注标签</a:t>
            </a:r>
            <a:endParaRPr lang="en-US" altLang="zh-CN" smtClean="0"/>
          </a:p>
          <a:p>
            <a:r>
              <a:rPr lang="zh-CN" altLang="zh-CN" smtClean="0"/>
              <a:t>提出同时考虑用户产生内容和用户社会网络关系的标签推荐模型</a:t>
            </a:r>
            <a:endParaRPr lang="en-US" altLang="zh-CN" smtClean="0"/>
          </a:p>
          <a:p>
            <a:r>
              <a:rPr lang="zh-CN" altLang="zh-CN" smtClean="0"/>
              <a:t>将标签作为“显式”的主题，通过概率的方式建立用户内容与标签之间的语义关系</a:t>
            </a:r>
            <a:endParaRPr lang="en-US" altLang="zh-CN" smtClean="0"/>
          </a:p>
          <a:p>
            <a:r>
              <a:rPr lang="zh-CN" altLang="zh-CN" smtClean="0"/>
              <a:t>同时将用户的社会关系网络作为一种正则化因子考虑进来</a:t>
            </a:r>
            <a:endParaRPr lang="zh-CN" altLang="zh-CN" dirty="0" smtClean="0"/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53744"/>
            <a:ext cx="3694113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26906"/>
          <a:stretch/>
        </p:blipFill>
        <p:spPr>
          <a:xfrm>
            <a:off x="251520" y="4797152"/>
            <a:ext cx="4619451" cy="191090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691679" y="6136101"/>
            <a:ext cx="3179291" cy="606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27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基于专家发现的微博辟谣</a:t>
            </a:r>
            <a:endParaRPr lang="zh-CN" altLang="en-US" dirty="0" smtClean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mtClean="0"/>
              <a:t>微博</a:t>
            </a:r>
            <a:r>
              <a:rPr lang="zh-CN" altLang="en-US" smtClean="0"/>
              <a:t>是</a:t>
            </a:r>
            <a:r>
              <a:rPr lang="zh-CN" altLang="zh-CN" smtClean="0"/>
              <a:t>谣言泛滥</a:t>
            </a:r>
            <a:r>
              <a:rPr lang="zh-CN" altLang="en-US" smtClean="0"/>
              <a:t>的</a:t>
            </a:r>
            <a:r>
              <a:rPr lang="zh-CN" altLang="zh-CN" smtClean="0"/>
              <a:t>温床</a:t>
            </a:r>
            <a:r>
              <a:rPr lang="zh-CN" altLang="en-US" smtClean="0"/>
              <a:t>，网络谣言已经严重危害公共利益、影响社会稳定</a:t>
            </a:r>
            <a:endParaRPr lang="en-US" altLang="zh-CN" smtClean="0"/>
          </a:p>
          <a:p>
            <a:r>
              <a:rPr lang="zh-CN" altLang="zh-CN" smtClean="0"/>
              <a:t>如何快速</a:t>
            </a:r>
            <a:r>
              <a:rPr lang="zh-CN" altLang="en-US" smtClean="0"/>
              <a:t>高效</a:t>
            </a:r>
            <a:r>
              <a:rPr lang="zh-CN" altLang="zh-CN" smtClean="0"/>
              <a:t>识别谣言是重要的研究问题，需要大量知识储备</a:t>
            </a:r>
            <a:r>
              <a:rPr lang="zh-CN" altLang="en-US" smtClean="0"/>
              <a:t>，无法做到全自动</a:t>
            </a:r>
            <a:endParaRPr lang="en-US" altLang="zh-CN" smtClean="0"/>
          </a:p>
          <a:p>
            <a:r>
              <a:rPr lang="zh-CN" altLang="zh-CN" smtClean="0"/>
              <a:t>提出一种</a:t>
            </a:r>
            <a:r>
              <a:rPr lang="zh-CN" altLang="en-US" smtClean="0"/>
              <a:t>有效</a:t>
            </a:r>
            <a:r>
              <a:rPr lang="zh-CN" altLang="zh-CN" smtClean="0"/>
              <a:t>结合机器智能和群体智能</a:t>
            </a:r>
            <a:r>
              <a:rPr lang="zh-CN" altLang="en-US" smtClean="0"/>
              <a:t>进行</a:t>
            </a:r>
            <a:r>
              <a:rPr lang="zh-CN" altLang="zh-CN" smtClean="0"/>
              <a:t>谣言识别的框架：通过对微博用户</a:t>
            </a:r>
            <a:r>
              <a:rPr lang="zh-CN" altLang="en-US" smtClean="0"/>
              <a:t>和</a:t>
            </a:r>
            <a:r>
              <a:rPr lang="zh-CN" altLang="zh-CN" smtClean="0"/>
              <a:t>可疑谣言</a:t>
            </a:r>
            <a:r>
              <a:rPr lang="zh-CN" altLang="en-US" smtClean="0"/>
              <a:t>的分析，寻找</a:t>
            </a:r>
            <a:r>
              <a:rPr lang="zh-CN" altLang="zh-CN" smtClean="0"/>
              <a:t>最有可能</a:t>
            </a:r>
            <a:r>
              <a:rPr lang="zh-CN" altLang="en-US" smtClean="0"/>
              <a:t>判定该谣言</a:t>
            </a:r>
            <a:r>
              <a:rPr lang="zh-CN" altLang="zh-CN" smtClean="0"/>
              <a:t>的专家</a:t>
            </a:r>
            <a:endParaRPr lang="zh-CN" altLang="en-US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17965"/>
            <a:ext cx="4011612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95596"/>
            <a:ext cx="3291532" cy="266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7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有</a:t>
            </a:r>
            <a:r>
              <a:rPr lang="zh-CN" altLang="en-US" dirty="0"/>
              <a:t>监督方法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 smtClean="0"/>
              <a:t>转化为二分类问题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判断某个候选关键词</a:t>
            </a:r>
            <a:r>
              <a:rPr lang="zh-CN" altLang="en-US" dirty="0" smtClean="0">
                <a:solidFill>
                  <a:srgbClr val="FF0000"/>
                </a:solidFill>
              </a:rPr>
              <a:t>是否为关键词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Frank</a:t>
            </a:r>
            <a:r>
              <a:rPr lang="zh-CN" altLang="en-US" dirty="0"/>
              <a:t> </a:t>
            </a:r>
            <a:r>
              <a:rPr lang="en-US" altLang="zh-CN" dirty="0" smtClean="0"/>
              <a:t>1999</a:t>
            </a:r>
            <a:r>
              <a:rPr lang="zh-CN" altLang="en-US" dirty="0" smtClean="0"/>
              <a:t>采用朴素贝叶斯分类器</a:t>
            </a:r>
            <a:endParaRPr lang="zh-CN" altLang="en-US" dirty="0"/>
          </a:p>
          <a:p>
            <a:pPr lvl="1">
              <a:lnSpc>
                <a:spcPct val="100000"/>
              </a:lnSpc>
            </a:pPr>
            <a:r>
              <a:rPr lang="en-US" altLang="zh-CN" dirty="0" err="1" smtClean="0"/>
              <a:t>Turney</a:t>
            </a:r>
            <a:r>
              <a:rPr lang="en-US" altLang="zh-CN" dirty="0" smtClean="0"/>
              <a:t> 2000</a:t>
            </a:r>
            <a:r>
              <a:rPr lang="zh-CN" altLang="en-US" dirty="0" smtClean="0"/>
              <a:t>采用</a:t>
            </a:r>
            <a:r>
              <a:rPr lang="en-US" altLang="zh-CN" dirty="0" smtClean="0"/>
              <a:t>C4.5</a:t>
            </a:r>
            <a:r>
              <a:rPr lang="zh-CN" altLang="en-US" dirty="0" smtClean="0"/>
              <a:t>决策树分类器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zh-CN" altLang="en-US" dirty="0"/>
              <a:t>转化</a:t>
            </a:r>
            <a:r>
              <a:rPr lang="zh-CN" altLang="en-US" dirty="0" smtClean="0"/>
              <a:t>为多分类多标签问题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传统文本分类方法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受限词表作为候选关键词集合（分类标签）</a:t>
            </a:r>
            <a:endParaRPr lang="en-US" altLang="zh-CN" dirty="0" smtClean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748555372"/>
              </p:ext>
            </p:extLst>
          </p:nvPr>
        </p:nvGraphicFramePr>
        <p:xfrm>
          <a:off x="251520" y="5355386"/>
          <a:ext cx="8784976" cy="1111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93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 smtClean="0"/>
              <a:t>关键词抽取需要考虑主题覆盖度和词汇差异问题</a:t>
            </a:r>
            <a:endParaRPr lang="en-US" altLang="zh-CN" dirty="0" smtClean="0"/>
          </a:p>
          <a:p>
            <a:pPr lvl="1">
              <a:lnSpc>
                <a:spcPct val="110000"/>
              </a:lnSpc>
            </a:pPr>
            <a:r>
              <a:rPr lang="zh-CN" altLang="en-US" dirty="0" smtClean="0"/>
              <a:t>通过文档内词聚类构建文档主题</a:t>
            </a:r>
            <a:endParaRPr lang="en-US" altLang="zh-CN" dirty="0" smtClean="0"/>
          </a:p>
          <a:p>
            <a:pPr lvl="1">
              <a:lnSpc>
                <a:spcPct val="110000"/>
              </a:lnSpc>
            </a:pPr>
            <a:r>
              <a:rPr lang="zh-CN" altLang="en-US" dirty="0" smtClean="0"/>
              <a:t>通过隐含主题模型构建文档主题</a:t>
            </a:r>
            <a:endParaRPr lang="en-US" altLang="zh-CN" dirty="0" smtClean="0"/>
          </a:p>
          <a:p>
            <a:pPr lvl="1">
              <a:lnSpc>
                <a:spcPct val="110000"/>
              </a:lnSpc>
            </a:pPr>
            <a:r>
              <a:rPr lang="zh-CN" altLang="en-US" dirty="0" smtClean="0"/>
              <a:t>综合考虑隐含主题和文档结构</a:t>
            </a:r>
            <a:endParaRPr lang="en-US" altLang="zh-CN" dirty="0" smtClean="0"/>
          </a:p>
          <a:p>
            <a:pPr lvl="1">
              <a:lnSpc>
                <a:spcPct val="110000"/>
              </a:lnSpc>
            </a:pPr>
            <a:r>
              <a:rPr lang="zh-CN" altLang="en-US" dirty="0" smtClean="0"/>
              <a:t>基于机器翻译模型</a:t>
            </a:r>
            <a:endParaRPr lang="en-US" altLang="zh-CN" dirty="0" smtClean="0"/>
          </a:p>
          <a:p>
            <a:pPr lvl="1">
              <a:lnSpc>
                <a:spcPct val="110000"/>
              </a:lnSpc>
            </a:pPr>
            <a:r>
              <a:rPr lang="zh-CN" altLang="en-US" dirty="0" smtClean="0"/>
              <a:t>基于隐含主题</a:t>
            </a:r>
            <a:r>
              <a:rPr lang="en-US" altLang="zh-CN" dirty="0" smtClean="0"/>
              <a:t>+</a:t>
            </a:r>
            <a:r>
              <a:rPr lang="zh-CN" altLang="en-US" dirty="0" smtClean="0"/>
              <a:t>机器翻译模型</a:t>
            </a:r>
            <a:endParaRPr lang="en-US" altLang="zh-CN" dirty="0" smtClean="0"/>
          </a:p>
          <a:p>
            <a:pPr>
              <a:lnSpc>
                <a:spcPct val="110000"/>
              </a:lnSpc>
            </a:pPr>
            <a:r>
              <a:rPr lang="zh-CN" altLang="en-US" dirty="0" smtClean="0"/>
              <a:t>关键词抽取、社会标签推荐在社会计算中的应用</a:t>
            </a:r>
            <a:endParaRPr lang="en-US" altLang="zh-CN" dirty="0" smtClean="0"/>
          </a:p>
          <a:p>
            <a:pPr lvl="1">
              <a:lnSpc>
                <a:spcPct val="110000"/>
              </a:lnSpc>
            </a:pPr>
            <a:r>
              <a:rPr lang="zh-CN" altLang="en-US" dirty="0" smtClean="0"/>
              <a:t>“微博关键词”应用</a:t>
            </a:r>
            <a:endParaRPr lang="en-US" altLang="zh-CN" dirty="0" smtClean="0"/>
          </a:p>
          <a:p>
            <a:pPr lvl="1">
              <a:lnSpc>
                <a:spcPct val="110000"/>
              </a:lnSpc>
            </a:pPr>
            <a:r>
              <a:rPr lang="zh-CN" altLang="en-US" dirty="0" smtClean="0"/>
              <a:t>揽悦社会推荐系统</a:t>
            </a:r>
            <a:endParaRPr lang="en-US" altLang="zh-CN" dirty="0" smtClean="0"/>
          </a:p>
          <a:p>
            <a:pPr lvl="1">
              <a:lnSpc>
                <a:spcPct val="110000"/>
              </a:lnSpc>
            </a:pPr>
            <a:r>
              <a:rPr lang="zh-CN" altLang="en-US" dirty="0" smtClean="0"/>
              <a:t>用户标签推荐系统</a:t>
            </a:r>
            <a:endParaRPr lang="en-US" altLang="zh-CN" dirty="0" smtClean="0"/>
          </a:p>
          <a:p>
            <a:pPr lvl="1">
              <a:lnSpc>
                <a:spcPct val="110000"/>
              </a:lnSpc>
            </a:pPr>
            <a:r>
              <a:rPr lang="zh-CN" altLang="en-US" dirty="0" smtClean="0"/>
              <a:t>基于专家发现的微博辟谣框架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35732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展望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关键词抽取的深层次问题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如何抽取短语</a:t>
            </a:r>
            <a:r>
              <a:rPr lang="en-US" altLang="zh-CN" dirty="0" smtClean="0"/>
              <a:t>/</a:t>
            </a:r>
            <a:r>
              <a:rPr lang="zh-CN" altLang="en-US" dirty="0" smtClean="0"/>
              <a:t>多词表达</a:t>
            </a:r>
            <a:r>
              <a:rPr lang="en-US" altLang="zh-CN" dirty="0" smtClean="0"/>
              <a:t>/</a:t>
            </a:r>
            <a:r>
              <a:rPr lang="zh-CN" altLang="en-US" dirty="0" smtClean="0"/>
              <a:t>新词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隐含主题、社会标签、关键词的层次结构关系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时序因素的考虑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关键词抽取</a:t>
            </a:r>
            <a:r>
              <a:rPr lang="en-US" altLang="zh-CN" dirty="0" smtClean="0">
                <a:sym typeface="Wingdings" panose="05000000000000000000" pitchFamily="2" charset="2"/>
              </a:rPr>
              <a:t></a:t>
            </a:r>
            <a:r>
              <a:rPr lang="zh-CN" altLang="en-US" dirty="0" smtClean="0">
                <a:sym typeface="Wingdings" panose="05000000000000000000" pitchFamily="2" charset="2"/>
              </a:rPr>
              <a:t>社会计算中的（文档）摘要任务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78933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参考文献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12567"/>
          </a:xfrm>
        </p:spPr>
        <p:txBody>
          <a:bodyPr>
            <a:normAutofit lnSpcReduction="10000"/>
          </a:bodyPr>
          <a:lstStyle/>
          <a:p>
            <a:pPr marL="266700" indent="-266700">
              <a:lnSpc>
                <a:spcPct val="1200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en-US" altLang="zh-CN" sz="1400" dirty="0" smtClean="0">
                <a:latin typeface="+mn-lt"/>
              </a:rPr>
              <a:t>Chen Liang, Zhiyuan Liu, </a:t>
            </a:r>
            <a:r>
              <a:rPr lang="en-US" altLang="zh-CN" sz="1400" dirty="0" err="1" smtClean="0">
                <a:latin typeface="+mn-lt"/>
              </a:rPr>
              <a:t>Maosong</a:t>
            </a:r>
            <a:r>
              <a:rPr lang="en-US" altLang="zh-CN" sz="1400" dirty="0" smtClean="0">
                <a:latin typeface="+mn-lt"/>
              </a:rPr>
              <a:t> Sun. Expert Finding for Microblog Misinformation Identification. COLING 2012.</a:t>
            </a:r>
          </a:p>
          <a:p>
            <a:pPr marL="266700" indent="-266700">
              <a:lnSpc>
                <a:spcPct val="1200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en-US" altLang="zh-CN" sz="1400" dirty="0" smtClean="0">
                <a:latin typeface="+mn-lt"/>
              </a:rPr>
              <a:t>Zhiyuan Liu, Chen Liang, </a:t>
            </a:r>
            <a:r>
              <a:rPr lang="en-US" altLang="zh-CN" sz="1400" dirty="0" err="1" smtClean="0">
                <a:latin typeface="+mn-lt"/>
              </a:rPr>
              <a:t>Maosong</a:t>
            </a:r>
            <a:r>
              <a:rPr lang="en-US" altLang="zh-CN" sz="1400" dirty="0" smtClean="0">
                <a:latin typeface="+mn-lt"/>
              </a:rPr>
              <a:t> Sun. Topical Word Trigger Model for </a:t>
            </a:r>
            <a:r>
              <a:rPr lang="en-US" altLang="zh-CN" sz="1400" dirty="0" err="1" smtClean="0">
                <a:latin typeface="+mn-lt"/>
              </a:rPr>
              <a:t>Keyphrase</a:t>
            </a:r>
            <a:r>
              <a:rPr lang="en-US" altLang="zh-CN" sz="1400" dirty="0" smtClean="0">
                <a:latin typeface="+mn-lt"/>
              </a:rPr>
              <a:t> Extraction. COLING 2012.</a:t>
            </a:r>
          </a:p>
          <a:p>
            <a:pPr marL="266700" indent="-266700">
              <a:lnSpc>
                <a:spcPct val="1200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en-US" altLang="zh-CN" sz="1400" dirty="0" smtClean="0">
                <a:latin typeface="+mn-lt"/>
              </a:rPr>
              <a:t>Zhiyuan Liu, </a:t>
            </a:r>
            <a:r>
              <a:rPr lang="en-US" altLang="zh-CN" sz="1400" dirty="0" err="1" smtClean="0">
                <a:latin typeface="+mn-lt"/>
              </a:rPr>
              <a:t>Cunchao</a:t>
            </a:r>
            <a:r>
              <a:rPr lang="en-US" altLang="zh-CN" sz="1400" dirty="0" smtClean="0">
                <a:latin typeface="+mn-lt"/>
              </a:rPr>
              <a:t> </a:t>
            </a:r>
            <a:r>
              <a:rPr lang="en-US" altLang="zh-CN" sz="1400" dirty="0" err="1" smtClean="0">
                <a:latin typeface="+mn-lt"/>
              </a:rPr>
              <a:t>Tu</a:t>
            </a:r>
            <a:r>
              <a:rPr lang="en-US" altLang="zh-CN" sz="1400" dirty="0" smtClean="0">
                <a:latin typeface="+mn-lt"/>
              </a:rPr>
              <a:t>, </a:t>
            </a:r>
            <a:r>
              <a:rPr lang="en-US" altLang="zh-CN" sz="1400" dirty="0" err="1" smtClean="0">
                <a:latin typeface="+mn-lt"/>
              </a:rPr>
              <a:t>Maosong</a:t>
            </a:r>
            <a:r>
              <a:rPr lang="en-US" altLang="zh-CN" sz="1400" dirty="0" smtClean="0">
                <a:latin typeface="+mn-lt"/>
              </a:rPr>
              <a:t> Sun. Tag Dispatch Model with Social Network Regularization for Microblog User Tag Suggestion. COLING 2012.</a:t>
            </a:r>
          </a:p>
          <a:p>
            <a:pPr marL="266700" indent="-266700">
              <a:lnSpc>
                <a:spcPct val="1200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en-US" altLang="zh-CN" sz="1400" dirty="0" smtClean="0">
                <a:latin typeface="+mn-lt"/>
              </a:rPr>
              <a:t>Han Li, Zhiyuan Liu, </a:t>
            </a:r>
            <a:r>
              <a:rPr lang="en-US" altLang="zh-CN" sz="1400" dirty="0" err="1" smtClean="0">
                <a:latin typeface="+mn-lt"/>
              </a:rPr>
              <a:t>Maosong</a:t>
            </a:r>
            <a:r>
              <a:rPr lang="en-US" altLang="zh-CN" sz="1400" dirty="0" smtClean="0">
                <a:latin typeface="+mn-lt"/>
              </a:rPr>
              <a:t> Sun. Random Walks on Context-Aware Relation Graphs for Ranking Social Tags. COLING 2012.</a:t>
            </a:r>
          </a:p>
          <a:p>
            <a:pPr marL="266700" indent="-266700">
              <a:lnSpc>
                <a:spcPct val="1200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en-US" altLang="zh-CN" sz="1400" dirty="0" smtClean="0">
                <a:latin typeface="+mn-lt"/>
              </a:rPr>
              <a:t>Zhiyuan Liu, </a:t>
            </a:r>
            <a:r>
              <a:rPr lang="en-US" altLang="zh-CN" sz="1400" dirty="0" err="1" smtClean="0">
                <a:latin typeface="+mn-lt"/>
              </a:rPr>
              <a:t>Xinxiong</a:t>
            </a:r>
            <a:r>
              <a:rPr lang="en-US" altLang="zh-CN" sz="1400" dirty="0" smtClean="0">
                <a:latin typeface="+mn-lt"/>
              </a:rPr>
              <a:t> Chen, </a:t>
            </a:r>
            <a:r>
              <a:rPr lang="en-US" altLang="zh-CN" sz="1400" dirty="0" err="1" smtClean="0">
                <a:latin typeface="+mn-lt"/>
              </a:rPr>
              <a:t>Maosong</a:t>
            </a:r>
            <a:r>
              <a:rPr lang="en-US" altLang="zh-CN" sz="1400" dirty="0" smtClean="0">
                <a:latin typeface="+mn-lt"/>
              </a:rPr>
              <a:t> Sun. Mining the interests of Chinese </a:t>
            </a:r>
            <a:r>
              <a:rPr lang="en-US" altLang="zh-CN" sz="1400" dirty="0" err="1" smtClean="0">
                <a:latin typeface="+mn-lt"/>
              </a:rPr>
              <a:t>microbloggers</a:t>
            </a:r>
            <a:r>
              <a:rPr lang="en-US" altLang="zh-CN" sz="1400" dirty="0" smtClean="0">
                <a:latin typeface="+mn-lt"/>
              </a:rPr>
              <a:t> via keyword extraction. FCS 2012.</a:t>
            </a:r>
          </a:p>
          <a:p>
            <a:pPr marL="266700" indent="-266700">
              <a:lnSpc>
                <a:spcPct val="1200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en-US" altLang="zh-CN" sz="1400" dirty="0" smtClean="0">
                <a:latin typeface="+mn-lt"/>
              </a:rPr>
              <a:t>Zhiyuan Liu, </a:t>
            </a:r>
            <a:r>
              <a:rPr lang="en-US" altLang="zh-CN" sz="1400" dirty="0" err="1" smtClean="0">
                <a:latin typeface="+mn-lt"/>
              </a:rPr>
              <a:t>Xinxiong</a:t>
            </a:r>
            <a:r>
              <a:rPr lang="en-US" altLang="zh-CN" sz="1400" dirty="0" smtClean="0">
                <a:latin typeface="+mn-lt"/>
              </a:rPr>
              <a:t> Chen, </a:t>
            </a:r>
            <a:r>
              <a:rPr lang="en-US" altLang="zh-CN" sz="1400" dirty="0" err="1" smtClean="0">
                <a:latin typeface="+mn-lt"/>
              </a:rPr>
              <a:t>Maosong</a:t>
            </a:r>
            <a:r>
              <a:rPr lang="en-US" altLang="zh-CN" sz="1400" dirty="0" smtClean="0">
                <a:latin typeface="+mn-lt"/>
              </a:rPr>
              <a:t> Sun. A Simple Word Trigger Method for Social Tag Suggestion.  EMNLP 2011.</a:t>
            </a:r>
          </a:p>
          <a:p>
            <a:pPr marL="266700" indent="-266700">
              <a:lnSpc>
                <a:spcPct val="1200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en-US" altLang="zh-CN" sz="1400" dirty="0" smtClean="0">
                <a:latin typeface="+mn-lt"/>
              </a:rPr>
              <a:t>Zhiyuan Liu, </a:t>
            </a:r>
            <a:r>
              <a:rPr lang="en-US" altLang="zh-CN" sz="1400" dirty="0" err="1" smtClean="0">
                <a:latin typeface="+mn-lt"/>
              </a:rPr>
              <a:t>Xinxiong</a:t>
            </a:r>
            <a:r>
              <a:rPr lang="en-US" altLang="zh-CN" sz="1400" dirty="0" smtClean="0">
                <a:latin typeface="+mn-lt"/>
              </a:rPr>
              <a:t> Chen, </a:t>
            </a:r>
            <a:r>
              <a:rPr lang="en-US" altLang="zh-CN" sz="1400" dirty="0" err="1" smtClean="0">
                <a:latin typeface="+mn-lt"/>
              </a:rPr>
              <a:t>Yabin</a:t>
            </a:r>
            <a:r>
              <a:rPr lang="en-US" altLang="zh-CN" sz="1400" dirty="0" smtClean="0">
                <a:latin typeface="+mn-lt"/>
              </a:rPr>
              <a:t> </a:t>
            </a:r>
            <a:r>
              <a:rPr lang="en-US" altLang="zh-CN" sz="1400" dirty="0" err="1" smtClean="0">
                <a:latin typeface="+mn-lt"/>
              </a:rPr>
              <a:t>Zheng</a:t>
            </a:r>
            <a:r>
              <a:rPr lang="en-US" altLang="zh-CN" sz="1400" dirty="0" smtClean="0">
                <a:latin typeface="+mn-lt"/>
              </a:rPr>
              <a:t>, </a:t>
            </a:r>
            <a:r>
              <a:rPr lang="en-US" altLang="zh-CN" sz="1400" dirty="0" err="1" smtClean="0">
                <a:latin typeface="+mn-lt"/>
              </a:rPr>
              <a:t>Maosong</a:t>
            </a:r>
            <a:r>
              <a:rPr lang="en-US" altLang="zh-CN" sz="1400" dirty="0" smtClean="0">
                <a:latin typeface="+mn-lt"/>
              </a:rPr>
              <a:t> Sun. Automatic </a:t>
            </a:r>
            <a:r>
              <a:rPr lang="en-US" altLang="zh-CN" sz="1400" dirty="0" err="1" smtClean="0">
                <a:latin typeface="+mn-lt"/>
              </a:rPr>
              <a:t>Keyphrase</a:t>
            </a:r>
            <a:r>
              <a:rPr lang="en-US" altLang="zh-CN" sz="1400" dirty="0" smtClean="0">
                <a:latin typeface="+mn-lt"/>
              </a:rPr>
              <a:t> Extraction by Bridging Vocabulary Gap. </a:t>
            </a:r>
            <a:r>
              <a:rPr lang="en-US" altLang="zh-CN" sz="1400" dirty="0" err="1" smtClean="0">
                <a:latin typeface="+mn-lt"/>
              </a:rPr>
              <a:t>CoNLL</a:t>
            </a:r>
            <a:r>
              <a:rPr lang="en-US" altLang="zh-CN" sz="1400" dirty="0" smtClean="0">
                <a:latin typeface="+mn-lt"/>
              </a:rPr>
              <a:t> 2011.</a:t>
            </a:r>
          </a:p>
          <a:p>
            <a:pPr marL="266700" indent="-266700">
              <a:lnSpc>
                <a:spcPct val="1200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en-US" altLang="zh-CN" sz="1400" dirty="0" smtClean="0">
                <a:latin typeface="+mn-lt"/>
              </a:rPr>
              <a:t>Zhiyuan Liu, </a:t>
            </a:r>
            <a:r>
              <a:rPr lang="en-US" altLang="zh-CN" sz="1400" dirty="0" err="1" smtClean="0">
                <a:latin typeface="+mn-lt"/>
              </a:rPr>
              <a:t>Wenyi</a:t>
            </a:r>
            <a:r>
              <a:rPr lang="en-US" altLang="zh-CN" sz="1400" dirty="0" smtClean="0">
                <a:latin typeface="+mn-lt"/>
              </a:rPr>
              <a:t> Huang, </a:t>
            </a:r>
            <a:r>
              <a:rPr lang="en-US" altLang="zh-CN" sz="1400" dirty="0" err="1" smtClean="0">
                <a:latin typeface="+mn-lt"/>
              </a:rPr>
              <a:t>Yabin</a:t>
            </a:r>
            <a:r>
              <a:rPr lang="en-US" altLang="zh-CN" sz="1400" dirty="0" smtClean="0">
                <a:latin typeface="+mn-lt"/>
              </a:rPr>
              <a:t> </a:t>
            </a:r>
            <a:r>
              <a:rPr lang="en-US" altLang="zh-CN" sz="1400" dirty="0" err="1" smtClean="0">
                <a:latin typeface="+mn-lt"/>
              </a:rPr>
              <a:t>Zheng</a:t>
            </a:r>
            <a:r>
              <a:rPr lang="en-US" altLang="zh-CN" sz="1400" dirty="0" smtClean="0">
                <a:latin typeface="+mn-lt"/>
              </a:rPr>
              <a:t>, </a:t>
            </a:r>
            <a:r>
              <a:rPr lang="en-US" altLang="zh-CN" sz="1400" dirty="0" err="1" smtClean="0">
                <a:latin typeface="+mn-lt"/>
              </a:rPr>
              <a:t>Maosong</a:t>
            </a:r>
            <a:r>
              <a:rPr lang="en-US" altLang="zh-CN" sz="1400" dirty="0" smtClean="0">
                <a:latin typeface="+mn-lt"/>
              </a:rPr>
              <a:t> Sun. Automatic </a:t>
            </a:r>
            <a:r>
              <a:rPr lang="en-US" altLang="zh-CN" sz="1400" dirty="0" err="1" smtClean="0">
                <a:latin typeface="+mn-lt"/>
              </a:rPr>
              <a:t>Keyphrase</a:t>
            </a:r>
            <a:r>
              <a:rPr lang="en-US" altLang="zh-CN" sz="1400" dirty="0" smtClean="0">
                <a:latin typeface="+mn-lt"/>
              </a:rPr>
              <a:t> Extraction via Topic Decomposition. EMNLP, 2010.</a:t>
            </a:r>
          </a:p>
          <a:p>
            <a:pPr marL="266700" indent="-266700">
              <a:lnSpc>
                <a:spcPct val="1200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en-US" altLang="zh-CN" sz="1400" dirty="0" smtClean="0">
                <a:latin typeface="+mn-lt"/>
              </a:rPr>
              <a:t>Zhiyuan Liu, </a:t>
            </a:r>
            <a:r>
              <a:rPr lang="en-US" altLang="zh-CN" sz="1400" dirty="0" err="1" smtClean="0">
                <a:latin typeface="+mn-lt"/>
              </a:rPr>
              <a:t>Yuzhou</a:t>
            </a:r>
            <a:r>
              <a:rPr lang="en-US" altLang="zh-CN" sz="1400" dirty="0" smtClean="0">
                <a:latin typeface="+mn-lt"/>
              </a:rPr>
              <a:t> Zhang, Edward Y. Chang, </a:t>
            </a:r>
            <a:r>
              <a:rPr lang="en-US" altLang="zh-CN" sz="1400" dirty="0" err="1" smtClean="0">
                <a:latin typeface="+mn-lt"/>
              </a:rPr>
              <a:t>Maosong</a:t>
            </a:r>
            <a:r>
              <a:rPr lang="en-US" altLang="zh-CN" sz="1400" dirty="0" smtClean="0">
                <a:latin typeface="+mn-lt"/>
              </a:rPr>
              <a:t> Sun. PLDA+: Parallel Latent </a:t>
            </a:r>
            <a:r>
              <a:rPr lang="en-US" altLang="zh-CN" sz="1400" dirty="0" err="1" smtClean="0">
                <a:latin typeface="+mn-lt"/>
              </a:rPr>
              <a:t>Dirichlet</a:t>
            </a:r>
            <a:r>
              <a:rPr lang="en-US" altLang="zh-CN" sz="1400" dirty="0" smtClean="0">
                <a:latin typeface="+mn-lt"/>
              </a:rPr>
              <a:t> Allocation with Data Placement and Pipeline Processing. ACM TIST, 2010.</a:t>
            </a:r>
          </a:p>
          <a:p>
            <a:pPr marL="266700" indent="-266700">
              <a:lnSpc>
                <a:spcPct val="1200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en-US" altLang="zh-CN" sz="1400" dirty="0" smtClean="0">
                <a:latin typeface="+mn-lt"/>
              </a:rPr>
              <a:t>Zhiyuan Liu, </a:t>
            </a:r>
            <a:r>
              <a:rPr lang="en-US" altLang="zh-CN" sz="1400" dirty="0" err="1" smtClean="0">
                <a:latin typeface="+mn-lt"/>
              </a:rPr>
              <a:t>Peng</a:t>
            </a:r>
            <a:r>
              <a:rPr lang="en-US" altLang="zh-CN" sz="1400" dirty="0" smtClean="0">
                <a:latin typeface="+mn-lt"/>
              </a:rPr>
              <a:t> Li, </a:t>
            </a:r>
            <a:r>
              <a:rPr lang="en-US" altLang="zh-CN" sz="1400" dirty="0" err="1" smtClean="0">
                <a:latin typeface="+mn-lt"/>
              </a:rPr>
              <a:t>Yabin</a:t>
            </a:r>
            <a:r>
              <a:rPr lang="en-US" altLang="zh-CN" sz="1400" dirty="0" smtClean="0">
                <a:latin typeface="+mn-lt"/>
              </a:rPr>
              <a:t> </a:t>
            </a:r>
            <a:r>
              <a:rPr lang="en-US" altLang="zh-CN" sz="1400" dirty="0" err="1" smtClean="0">
                <a:latin typeface="+mn-lt"/>
              </a:rPr>
              <a:t>Zheng</a:t>
            </a:r>
            <a:r>
              <a:rPr lang="en-US" altLang="zh-CN" sz="1400" dirty="0" smtClean="0">
                <a:latin typeface="+mn-lt"/>
              </a:rPr>
              <a:t>, </a:t>
            </a:r>
            <a:r>
              <a:rPr lang="en-US" altLang="zh-CN" sz="1400" dirty="0" err="1" smtClean="0">
                <a:latin typeface="+mn-lt"/>
              </a:rPr>
              <a:t>Maosong</a:t>
            </a:r>
            <a:r>
              <a:rPr lang="en-US" altLang="zh-CN" sz="1400" dirty="0" smtClean="0">
                <a:latin typeface="+mn-lt"/>
              </a:rPr>
              <a:t> Sun. Clustering to Find Exemplar Terms for </a:t>
            </a:r>
            <a:r>
              <a:rPr lang="en-US" altLang="zh-CN" sz="1400" dirty="0" err="1" smtClean="0">
                <a:latin typeface="+mn-lt"/>
              </a:rPr>
              <a:t>Keyphrase</a:t>
            </a:r>
            <a:r>
              <a:rPr lang="en-US" altLang="zh-CN" sz="1400" dirty="0" smtClean="0">
                <a:latin typeface="+mn-lt"/>
              </a:rPr>
              <a:t> Extraction. EMNLP, 2009.</a:t>
            </a:r>
            <a:endParaRPr lang="en-US" altLang="zh-CN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40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谢谢各位！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欢迎提出宝贵意见和建议</a:t>
            </a:r>
            <a:r>
              <a:rPr lang="en-US" altLang="zh-CN" dirty="0" smtClean="0"/>
              <a:t>!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>
          <a:xfrm>
            <a:off x="623888" y="5157192"/>
            <a:ext cx="7886700" cy="932459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latin typeface="+mn-lt"/>
              </a:rPr>
              <a:t>刘知远</a:t>
            </a:r>
            <a:endParaRPr lang="en-US" altLang="zh-CN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liuliudong@gmail.com</a:t>
            </a:r>
          </a:p>
        </p:txBody>
      </p:sp>
    </p:spTree>
    <p:extLst>
      <p:ext uri="{BB962C8B-B14F-4D97-AF65-F5344CB8AC3E}">
        <p14:creationId xmlns:p14="http://schemas.microsoft.com/office/powerpoint/2010/main" val="228556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无监督方法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 smtClean="0"/>
              <a:t>词频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基于</a:t>
            </a:r>
            <a:r>
              <a:rPr lang="en-US" altLang="zh-CN" dirty="0" smtClean="0"/>
              <a:t>TFIDF</a:t>
            </a:r>
            <a:r>
              <a:rPr lang="zh-CN" altLang="en-US" dirty="0" smtClean="0"/>
              <a:t>及其变形对候选关键词进行排序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zh-CN" altLang="en-US" dirty="0" smtClean="0"/>
              <a:t>图方法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en-US" altLang="zh-CN" dirty="0" err="1" smtClean="0">
                <a:latin typeface="+mn-lt"/>
              </a:rPr>
              <a:t>Rada</a:t>
            </a:r>
            <a:r>
              <a:rPr lang="en-US" altLang="zh-CN" dirty="0" smtClean="0">
                <a:latin typeface="+mn-lt"/>
              </a:rPr>
              <a:t> 2004: PageRank </a:t>
            </a:r>
            <a:r>
              <a:rPr lang="en-US" altLang="zh-CN" dirty="0" smtClean="0">
                <a:latin typeface="+mn-lt"/>
                <a:sym typeface="Wingdings" pitchFamily="2" charset="2"/>
              </a:rPr>
              <a:t> </a:t>
            </a:r>
            <a:r>
              <a:rPr lang="en-US" altLang="zh-CN" dirty="0" err="1" smtClean="0">
                <a:latin typeface="+mn-lt"/>
              </a:rPr>
              <a:t>TextRank</a:t>
            </a:r>
            <a:endParaRPr lang="en-US" altLang="zh-CN" dirty="0" smtClean="0">
              <a:latin typeface="+mn-lt"/>
            </a:endParaRPr>
          </a:p>
          <a:p>
            <a:pPr lvl="1">
              <a:lnSpc>
                <a:spcPct val="100000"/>
              </a:lnSpc>
            </a:pPr>
            <a:r>
              <a:rPr lang="en-US" altLang="zh-CN" dirty="0" smtClean="0">
                <a:latin typeface="+mn-lt"/>
              </a:rPr>
              <a:t>Huang 2006: </a:t>
            </a:r>
            <a:r>
              <a:rPr lang="zh-CN" altLang="en-US" dirty="0" smtClean="0">
                <a:latin typeface="+mn-lt"/>
              </a:rPr>
              <a:t>复杂网络统计性质</a:t>
            </a:r>
          </a:p>
          <a:p>
            <a:pPr lvl="1">
              <a:lnSpc>
                <a:spcPct val="100000"/>
              </a:lnSpc>
            </a:pPr>
            <a:r>
              <a:rPr lang="en-US" altLang="zh-CN" dirty="0" err="1" smtClean="0">
                <a:latin typeface="+mn-lt"/>
              </a:rPr>
              <a:t>Litvak</a:t>
            </a:r>
            <a:r>
              <a:rPr lang="en-US" altLang="zh-CN" dirty="0" smtClean="0">
                <a:latin typeface="+mn-lt"/>
              </a:rPr>
              <a:t> and Last 2007: HITS</a:t>
            </a:r>
          </a:p>
        </p:txBody>
      </p:sp>
    </p:spTree>
    <p:extLst>
      <p:ext uri="{BB962C8B-B14F-4D97-AF65-F5344CB8AC3E}">
        <p14:creationId xmlns:p14="http://schemas.microsoft.com/office/powerpoint/2010/main" val="24498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词频</a:t>
            </a:r>
            <a:r>
              <a:rPr lang="zh-CN" altLang="en-US" dirty="0"/>
              <a:t>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Term-frequency inverse document-frequency (TFIDF)</a:t>
            </a:r>
          </a:p>
          <a:p>
            <a:pPr lvl="1"/>
            <a:r>
              <a:rPr lang="en-US" altLang="zh-CN" dirty="0" smtClean="0"/>
              <a:t>TF: the </a:t>
            </a:r>
            <a:r>
              <a:rPr lang="en-US" altLang="zh-CN" b="1" dirty="0" smtClean="0"/>
              <a:t>importance </a:t>
            </a:r>
            <a:r>
              <a:rPr lang="en-US" altLang="zh-CN" dirty="0" smtClean="0"/>
              <a:t>of the term within the document</a:t>
            </a:r>
          </a:p>
          <a:p>
            <a:pPr lvl="1"/>
            <a:r>
              <a:rPr lang="en-US" altLang="zh-CN" dirty="0" smtClean="0"/>
              <a:t>IDF: </a:t>
            </a:r>
            <a:r>
              <a:rPr lang="en-US" altLang="zh-CN" dirty="0"/>
              <a:t>the </a:t>
            </a:r>
            <a:r>
              <a:rPr lang="en-US" altLang="zh-CN" b="1" dirty="0"/>
              <a:t>informativeness</a:t>
            </a:r>
            <a:r>
              <a:rPr lang="en-US" altLang="zh-CN" dirty="0"/>
              <a:t> of </a:t>
            </a:r>
            <a:r>
              <a:rPr lang="en-US" altLang="zh-CN" dirty="0" smtClean="0"/>
              <a:t>the term in the document set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79712" y="3356992"/>
                <a:ext cx="4320480" cy="97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CN" sz="2800" i="1" dirty="0"/>
                            <m:t>TFIDF</m:t>
                          </m:r>
                          <m:r>
                            <m:rPr>
                              <m:nor/>
                            </m:rPr>
                            <a:rPr lang="en-US" altLang="zh-CN" sz="2800" i="1" dirty="0"/>
                            <m:t> 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𝑡𝑓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/>
                                  <a:ea typeface="Cambria Math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latin typeface="Cambria Math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latin typeface="Cambria Math"/>
                                    </a:rPr>
                                    <m:t>𝑑𝑓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}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altLang="zh-CN" sz="2800" b="0" i="1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356992"/>
                <a:ext cx="4320480" cy="97642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5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2320</TotalTime>
  <Words>2794</Words>
  <Application>Microsoft Office PowerPoint</Application>
  <PresentationFormat>全屏显示(4:3)</PresentationFormat>
  <Paragraphs>497</Paragraphs>
  <Slides>73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73</vt:i4>
      </vt:variant>
    </vt:vector>
  </HeadingPairs>
  <TitlesOfParts>
    <vt:vector size="84" baseType="lpstr">
      <vt:lpstr>仿宋</vt:lpstr>
      <vt:lpstr>黑体</vt:lpstr>
      <vt:lpstr>楷体</vt:lpstr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关键词抽取、社会标签推荐 及其在社会计算中的应用</vt:lpstr>
      <vt:lpstr>目录</vt:lpstr>
      <vt:lpstr>问题描述</vt:lpstr>
      <vt:lpstr>关键词抽取的典型应用场景</vt:lpstr>
      <vt:lpstr>关键词标注方式</vt:lpstr>
      <vt:lpstr>关键词标注方法</vt:lpstr>
      <vt:lpstr>有监督方法</vt:lpstr>
      <vt:lpstr>无监督方法</vt:lpstr>
      <vt:lpstr>词频方法</vt:lpstr>
      <vt:lpstr>TextRank</vt:lpstr>
      <vt:lpstr>文献综述-无监督方法小结</vt:lpstr>
      <vt:lpstr>研究问题</vt:lpstr>
      <vt:lpstr>例子</vt:lpstr>
      <vt:lpstr>研究思路</vt:lpstr>
      <vt:lpstr>内容提要</vt:lpstr>
      <vt:lpstr>通过文档词聚类构建主题 进行关键词抽取</vt:lpstr>
      <vt:lpstr>研究动机与方法</vt:lpstr>
      <vt:lpstr>算法细节</vt:lpstr>
      <vt:lpstr>实验结果</vt:lpstr>
      <vt:lpstr>实验结果</vt:lpstr>
      <vt:lpstr>小结</vt:lpstr>
      <vt:lpstr>通过隐含主题模型构建主题 进行关键词抽取</vt:lpstr>
      <vt:lpstr>隐含主题模型</vt:lpstr>
      <vt:lpstr>隐含主题模型示例</vt:lpstr>
      <vt:lpstr>利用隐含主题模型进行关键词抽取</vt:lpstr>
      <vt:lpstr>LDA学习算法</vt:lpstr>
      <vt:lpstr>隐含主题模型的并行研究</vt:lpstr>
      <vt:lpstr>PLDA+算法</vt:lpstr>
      <vt:lpstr>PLDA+算法</vt:lpstr>
      <vt:lpstr>实验效果-维基百科（20万词汇）</vt:lpstr>
      <vt:lpstr>在线学习-Online LDA</vt:lpstr>
      <vt:lpstr>综合利用隐含主题模型和文档结构进行关键词抽取</vt:lpstr>
      <vt:lpstr>研究思路</vt:lpstr>
      <vt:lpstr>研究方法</vt:lpstr>
      <vt:lpstr>研究方法</vt:lpstr>
      <vt:lpstr>研究方法</vt:lpstr>
      <vt:lpstr>示例</vt:lpstr>
      <vt:lpstr>实验</vt:lpstr>
      <vt:lpstr>与其他方法比较</vt:lpstr>
      <vt:lpstr>小结</vt:lpstr>
      <vt:lpstr>利用机器翻译模型进行关键词抽取</vt:lpstr>
      <vt:lpstr>研究问题</vt:lpstr>
      <vt:lpstr>相关工作</vt:lpstr>
      <vt:lpstr>研究思路</vt:lpstr>
      <vt:lpstr>研究方法</vt:lpstr>
      <vt:lpstr>研究方法-构建翻译对集合</vt:lpstr>
      <vt:lpstr>研究方法-构建翻译对集合</vt:lpstr>
      <vt:lpstr>研究方法-构建翻译对集合</vt:lpstr>
      <vt:lpstr>实验设置</vt:lpstr>
      <vt:lpstr>实验结果</vt:lpstr>
      <vt:lpstr>实验结果-抽取重要句子构建翻译对</vt:lpstr>
      <vt:lpstr>实验结果-关键词生成 （Keyword Generation）</vt:lpstr>
      <vt:lpstr>实验结果-关键词生成举例</vt:lpstr>
      <vt:lpstr>小结</vt:lpstr>
      <vt:lpstr>利用隐含主题模型+机器翻译模型 进行关键词抽取</vt:lpstr>
      <vt:lpstr>研究思路</vt:lpstr>
      <vt:lpstr>例子</vt:lpstr>
      <vt:lpstr>例子——“图形”</vt:lpstr>
      <vt:lpstr>标签推荐样例——源氏物语</vt:lpstr>
      <vt:lpstr>方法比较</vt:lpstr>
      <vt:lpstr>关键词抽取与社会标签推荐 在社会计算中的应用</vt:lpstr>
      <vt:lpstr>微博关键词</vt:lpstr>
      <vt:lpstr>微博关键词</vt:lpstr>
      <vt:lpstr>微博关键词社会影响</vt:lpstr>
      <vt:lpstr>分析政治文件</vt:lpstr>
      <vt:lpstr>年度关键词</vt:lpstr>
      <vt:lpstr>揽悦推荐</vt:lpstr>
      <vt:lpstr>考虑社会网络结构的用户标签推荐</vt:lpstr>
      <vt:lpstr>基于专家发现的微博辟谣</vt:lpstr>
      <vt:lpstr>总结</vt:lpstr>
      <vt:lpstr>展望</vt:lpstr>
      <vt:lpstr>参考文献</vt:lpstr>
      <vt:lpstr>谢谢各位！ 欢迎提出宝贵意见和建议!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关键词抽取及其在社会标签中的应用</dc:title>
  <dc:creator>Zhiyuan Liu</dc:creator>
  <cp:lastModifiedBy>Zhiyuan Liu</cp:lastModifiedBy>
  <cp:revision>1401</cp:revision>
  <dcterms:created xsi:type="dcterms:W3CDTF">2011-03-02T08:18:31Z</dcterms:created>
  <dcterms:modified xsi:type="dcterms:W3CDTF">2013-11-25T01:31:13Z</dcterms:modified>
</cp:coreProperties>
</file>