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69"/>
  </p:notesMasterIdLst>
  <p:sldIdLst>
    <p:sldId id="375" r:id="rId2"/>
    <p:sldId id="421" r:id="rId3"/>
    <p:sldId id="436" r:id="rId4"/>
    <p:sldId id="469" r:id="rId5"/>
    <p:sldId id="470" r:id="rId6"/>
    <p:sldId id="449" r:id="rId7"/>
    <p:sldId id="450" r:id="rId8"/>
    <p:sldId id="400" r:id="rId9"/>
    <p:sldId id="401" r:id="rId10"/>
    <p:sldId id="402" r:id="rId11"/>
    <p:sldId id="403" r:id="rId12"/>
    <p:sldId id="404" r:id="rId13"/>
    <p:sldId id="439" r:id="rId14"/>
    <p:sldId id="441" r:id="rId15"/>
    <p:sldId id="445" r:id="rId16"/>
    <p:sldId id="443" r:id="rId17"/>
    <p:sldId id="444" r:id="rId18"/>
    <p:sldId id="479" r:id="rId19"/>
    <p:sldId id="451" r:id="rId20"/>
    <p:sldId id="409" r:id="rId21"/>
    <p:sldId id="476" r:id="rId22"/>
    <p:sldId id="477" r:id="rId23"/>
    <p:sldId id="410" r:id="rId24"/>
    <p:sldId id="411" r:id="rId25"/>
    <p:sldId id="412" r:id="rId26"/>
    <p:sldId id="452" r:id="rId27"/>
    <p:sldId id="437" r:id="rId28"/>
    <p:sldId id="413" r:id="rId29"/>
    <p:sldId id="414" r:id="rId30"/>
    <p:sldId id="415" r:id="rId31"/>
    <p:sldId id="417" r:id="rId32"/>
    <p:sldId id="418" r:id="rId33"/>
    <p:sldId id="453" r:id="rId34"/>
    <p:sldId id="474" r:id="rId35"/>
    <p:sldId id="475" r:id="rId36"/>
    <p:sldId id="478" r:id="rId37"/>
    <p:sldId id="432" r:id="rId38"/>
    <p:sldId id="463" r:id="rId39"/>
    <p:sldId id="462" r:id="rId40"/>
    <p:sldId id="464" r:id="rId41"/>
    <p:sldId id="465" r:id="rId42"/>
    <p:sldId id="454" r:id="rId43"/>
    <p:sldId id="376" r:id="rId44"/>
    <p:sldId id="379" r:id="rId45"/>
    <p:sldId id="448" r:id="rId46"/>
    <p:sldId id="382" r:id="rId47"/>
    <p:sldId id="380" r:id="rId48"/>
    <p:sldId id="456" r:id="rId49"/>
    <p:sldId id="468" r:id="rId50"/>
    <p:sldId id="457" r:id="rId51"/>
    <p:sldId id="458" r:id="rId52"/>
    <p:sldId id="459" r:id="rId53"/>
    <p:sldId id="384" r:id="rId54"/>
    <p:sldId id="385" r:id="rId55"/>
    <p:sldId id="473" r:id="rId56"/>
    <p:sldId id="388" r:id="rId57"/>
    <p:sldId id="460" r:id="rId58"/>
    <p:sldId id="472" r:id="rId59"/>
    <p:sldId id="390" r:id="rId60"/>
    <p:sldId id="461" r:id="rId61"/>
    <p:sldId id="394" r:id="rId62"/>
    <p:sldId id="391" r:id="rId63"/>
    <p:sldId id="455" r:id="rId64"/>
    <p:sldId id="427" r:id="rId65"/>
    <p:sldId id="446" r:id="rId66"/>
    <p:sldId id="467" r:id="rId67"/>
    <p:sldId id="392" r:id="rId68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1pPr>
    <a:lvl2pPr marL="228600" indent="228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2pPr>
    <a:lvl3pPr marL="457200" indent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3pPr>
    <a:lvl4pPr marL="685800" indent="685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4pPr>
    <a:lvl5pPr marL="914400" indent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永中宋体" charset="0"/>
        <a:cs typeface="永中宋体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8644" autoAdjust="0"/>
  </p:normalViewPr>
  <p:slideViewPr>
    <p:cSldViewPr snapToGrid="0" snapToObjects="1">
      <p:cViewPr varScale="1">
        <p:scale>
          <a:sx n="97" d="100"/>
          <a:sy n="97" d="100"/>
        </p:scale>
        <p:origin x="-1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840" y="-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defRPr sz="1200">
                <a:latin typeface="Lucida Sans" panose="020B0602030504020204" pitchFamily="34" charset="0"/>
                <a:ea typeface="永中宋体"/>
                <a:cs typeface="永中宋体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defRPr sz="1200" smtClean="0"/>
            </a:lvl1pPr>
          </a:lstStyle>
          <a:p>
            <a:pPr>
              <a:defRPr/>
            </a:pPr>
            <a:fld id="{032F3612-A23B-4D46-9B98-E2EE72EC800A}" type="datetime1">
              <a:rPr lang="zh-CN" altLang="en-US"/>
              <a:pPr>
                <a:defRPr/>
              </a:pPr>
              <a:t>15/1/13</a:t>
            </a:fld>
            <a:endParaRPr lang="en-US" altLang="zh-CN"/>
          </a:p>
        </p:txBody>
      </p:sp>
      <p:sp>
        <p:nvSpPr>
          <p:cNvPr id="717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defRPr sz="1200">
                <a:latin typeface="Lucida Sans" panose="020B0602030504020204" pitchFamily="34" charset="0"/>
                <a:ea typeface="永中宋体"/>
                <a:cs typeface="永中宋体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defRPr sz="1200" smtClean="0"/>
            </a:lvl1pPr>
          </a:lstStyle>
          <a:p>
            <a:pPr>
              <a:defRPr/>
            </a:pPr>
            <a:fld id="{A480A140-70E4-6847-A2D3-DF1157DAD2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0111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SzPct val="100000"/>
      <a:defRPr kumimoji="1" sz="1200" kern="1200">
        <a:solidFill>
          <a:schemeClr val="tx1"/>
        </a:solidFill>
        <a:latin typeface="Calibri" pitchFamily="34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buSzPct val="100000"/>
      <a:defRPr kumimoji="1"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SzPct val="100000"/>
      <a:defRPr kumimoji="1"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SzPct val="100000"/>
      <a:defRPr kumimoji="1"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SzPct val="100000"/>
      <a:defRPr kumimoji="1"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A9AE-DFC6-42C8-81E1-D1AC0C37E54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Issues:</a:t>
            </a:r>
          </a:p>
          <a:p>
            <a:r>
              <a:rPr kumimoji="1" lang="zh-CN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(</a:t>
            </a:r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1)</a:t>
            </a:r>
            <a:r>
              <a:rPr kumimoji="1" lang="zh-CN" alt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 </a:t>
            </a:r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Involves a large number of design choices (what weighting scheme? what similarity measure?) </a:t>
            </a:r>
          </a:p>
          <a:p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(2)</a:t>
            </a:r>
            <a:r>
              <a:rPr kumimoji="1" lang="zh-CN" alt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 </a:t>
            </a:r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charset="0"/>
              </a:rPr>
              <a:t>Going from word to sentence representations is non-trivial, and no clear intuitions exist. 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80A140-70E4-6847-A2D3-DF1157DAD244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733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A9AE-DFC6-42C8-81E1-D1AC0C37E54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804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7411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622300" y="8210550"/>
            <a:ext cx="7045325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34974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ea typeface="宋体" panose="02010600030101010101" pitchFamily="2" charset="-122"/>
            </a:endParaRPr>
          </a:p>
        </p:txBody>
      </p:sp>
      <p:sp>
        <p:nvSpPr>
          <p:cNvPr id="6042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E86F9E49-2846-4D51-A497-C3067FE4193D}" type="slidenum">
              <a:rPr lang="zh-CN" altLang="en-US" sz="1200">
                <a:latin typeface="Calibri" panose="020F0502020204030204" pitchFamily="34" charset="0"/>
              </a:rPr>
              <a:pPr algn="r" eaLnBrk="1" hangingPunct="1"/>
              <a:t>28</a:t>
            </a:fld>
            <a:endParaRPr lang="zh-CN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01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/>
                <a:ea typeface="黑体" panose="02010609060101010101" pitchFamily="49" charset="-122"/>
                <a:cs typeface="Arial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/>
                <a:cs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D6999-0AC5-F24E-93C0-5733C4D308A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737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AF98D-6CC5-A946-8D20-F256D6C9EF9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127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0BFD1-0885-C743-8D11-EEC1E1FB353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407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603E8-91A5-7649-9AAC-93B85C2A727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404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968D8-09AD-5E47-B62C-056FABC28F8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121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314C2-0E3F-B845-B70E-955B18F5434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967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37125-51FD-A340-A550-D7C88732759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406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4D335-9D19-8C47-AA99-3488B872C3B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516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9B020-50F7-6043-A02F-A7741103BF1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67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CAC09-A258-E64E-B195-7A5B9176F5E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31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21A84-7104-F347-8174-4462F22D8A1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860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54FAEC-B727-454E-8833-0889E39E01B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87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/>
          <a:ea typeface="黑体" panose="02010609060101010101" pitchFamily="49" charset="-122"/>
          <a:cs typeface="Arial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b="0" kern="1200">
          <a:solidFill>
            <a:schemeClr val="tx1"/>
          </a:solidFill>
          <a:latin typeface="Arial"/>
          <a:ea typeface="仿宋" panose="02010609060101010101" pitchFamily="49" charset="-122"/>
          <a:cs typeface="Arial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"/>
          <a:ea typeface="仿宋" panose="02010609060101010101" pitchFamily="49" charset="-122"/>
          <a:cs typeface="Arial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Arial"/>
          <a:ea typeface="仿宋" panose="02010609060101010101" pitchFamily="49" charset="-122"/>
          <a:cs typeface="Arial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b="0" kern="1200">
          <a:solidFill>
            <a:schemeClr val="tx1"/>
          </a:solidFill>
          <a:latin typeface="Arial"/>
          <a:ea typeface="仿宋" panose="02010609060101010101" pitchFamily="49" charset="-122"/>
          <a:cs typeface="Arial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b="0" kern="1200">
          <a:solidFill>
            <a:schemeClr val="tx1"/>
          </a:solidFill>
          <a:latin typeface="Arial"/>
          <a:ea typeface="仿宋" panose="02010609060101010101" pitchFamily="49" charset="-122"/>
          <a:cs typeface="Arial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0" y="2108201"/>
            <a:ext cx="9144000" cy="19129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Georgia"/>
                <a:cs typeface="Georgia"/>
              </a:rPr>
              <a:t>Representation</a:t>
            </a:r>
            <a:r>
              <a:rPr lang="zh-CN" altLang="zh-CN" b="1" dirty="0" smtClean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Georgia"/>
                <a:cs typeface="Georgia"/>
              </a:rPr>
              <a:t>Learning</a:t>
            </a:r>
            <a:br>
              <a:rPr lang="en-US" altLang="zh-CN" b="1" dirty="0">
                <a:solidFill>
                  <a:srgbClr val="FF0000"/>
                </a:solidFill>
                <a:latin typeface="Georgia"/>
                <a:cs typeface="Georgia"/>
              </a:rPr>
            </a:br>
            <a:r>
              <a:rPr lang="en-US" altLang="zh-CN" sz="2800" b="1" spc="-150" dirty="0" smtClean="0">
                <a:solidFill>
                  <a:schemeClr val="tx1"/>
                </a:solidFill>
                <a:latin typeface="Georgia"/>
                <a:cs typeface="Georgia"/>
              </a:rPr>
              <a:t>for</a:t>
            </a:r>
            <a:r>
              <a:rPr lang="zh-CN" altLang="en-US" sz="2800" b="1" spc="-150" dirty="0" smtClean="0">
                <a:solidFill>
                  <a:schemeClr val="tx1"/>
                </a:solidFill>
                <a:latin typeface="Georgia"/>
                <a:cs typeface="Georgia"/>
              </a:rPr>
              <a:t> </a:t>
            </a:r>
            <a:r>
              <a:rPr lang="en-US" altLang="zh-CN" sz="2800" b="1" spc="-150" dirty="0" smtClean="0">
                <a:solidFill>
                  <a:schemeClr val="tx1"/>
                </a:solidFill>
                <a:latin typeface="Georgia"/>
                <a:cs typeface="Georgia"/>
              </a:rPr>
              <a:t>Word, Sense, Phrase, Document and Knowledge</a:t>
            </a:r>
            <a:endParaRPr lang="zh-CN" altLang="en-US" sz="2800" b="1" spc="-150" dirty="0">
              <a:solidFill>
                <a:schemeClr val="tx1"/>
              </a:solidFill>
              <a:latin typeface="Georgia"/>
              <a:cs typeface="Georgia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143000" y="4021138"/>
            <a:ext cx="6858000" cy="1655762"/>
          </a:xfr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dirty="0" smtClean="0">
                <a:cs typeface="+mn-cs"/>
              </a:rPr>
              <a:t>Natural </a:t>
            </a:r>
            <a:r>
              <a:rPr lang="en-US" altLang="zh-CN" dirty="0">
                <a:cs typeface="+mn-cs"/>
              </a:rPr>
              <a:t>Language Processing </a:t>
            </a:r>
            <a:r>
              <a:rPr lang="en-US" altLang="zh-CN" dirty="0" smtClean="0">
                <a:cs typeface="+mn-cs"/>
              </a:rPr>
              <a:t>Lab</a:t>
            </a:r>
            <a:r>
              <a:rPr lang="en-US" altLang="zh-CN" dirty="0">
                <a:cs typeface="+mn-cs"/>
              </a:rPr>
              <a:t>, Tsinghua </a:t>
            </a:r>
            <a:r>
              <a:rPr lang="en-US" altLang="zh-CN" dirty="0" smtClean="0">
                <a:cs typeface="+mn-cs"/>
              </a:rPr>
              <a:t>University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dirty="0" smtClean="0"/>
              <a:t>Yu Zhao</a:t>
            </a:r>
            <a:r>
              <a:rPr lang="en-US" altLang="zh-CN" dirty="0" smtClean="0">
                <a:cs typeface="+mn-cs"/>
              </a:rPr>
              <a:t>, Xinxiong Chen, Yankai Lin, Yang Liu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cs typeface="+mn-cs"/>
              </a:rPr>
              <a:t>Zhiyuan Liu</a:t>
            </a:r>
            <a:r>
              <a:rPr lang="en-US" altLang="zh-CN" dirty="0" smtClean="0">
                <a:cs typeface="+mn-cs"/>
              </a:rPr>
              <a:t>, Maosong Sun</a:t>
            </a:r>
            <a:endParaRPr lang="en-US" altLang="zh-CN" dirty="0"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71" y="219901"/>
            <a:ext cx="1692846" cy="1692846"/>
          </a:xfrm>
          <a:prstGeom prst="rect">
            <a:avLst/>
          </a:prstGeom>
        </p:spPr>
      </p:pic>
      <p:pic>
        <p:nvPicPr>
          <p:cNvPr id="7" name="图片 6" descr="实验室徽标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82" y="219901"/>
            <a:ext cx="1692847" cy="1692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Distributed Word Representation</a:t>
            </a:r>
            <a:endParaRPr lang="zh-CN" altLang="en-US" dirty="0"/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word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dense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real-valued</a:t>
            </a:r>
            <a:r>
              <a:rPr lang="zh-CN" altLang="en-US" dirty="0" smtClean="0"/>
              <a:t> </a:t>
            </a:r>
            <a:r>
              <a:rPr lang="en-US" altLang="zh-CN" dirty="0" smtClean="0"/>
              <a:t>vector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low</a:t>
            </a:r>
            <a:r>
              <a:rPr lang="zh-CN" altLang="en-US" dirty="0">
                <a:solidFill>
                  <a:srgbClr val="FF0000"/>
                </a:solidFill>
              </a:rPr>
              <a:t>-</a:t>
            </a:r>
            <a:r>
              <a:rPr lang="en-US" altLang="zh-CN" dirty="0" smtClean="0">
                <a:solidFill>
                  <a:srgbClr val="FF0000"/>
                </a:solidFill>
              </a:rPr>
              <a:t>dimensional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68" y="2700399"/>
            <a:ext cx="6218635" cy="41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Typical Models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Distributed Representation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43" y="1340310"/>
            <a:ext cx="5695308" cy="49122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22482" y="3110625"/>
            <a:ext cx="234669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</a:rPr>
              <a:t>Neural</a:t>
            </a:r>
            <a:endParaRPr kumimoji="1" lang="en-US" altLang="zh-CN" sz="36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</a:rPr>
              <a:t>Language</a:t>
            </a:r>
            <a:endParaRPr kumimoji="1" lang="en-US" altLang="zh-CN" sz="36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</a:rPr>
              <a:t>Model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519446"/>
            <a:ext cx="5548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Yoshua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Bengio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neural probabilistic language model. JMLR 2003.</a:t>
            </a:r>
          </a:p>
        </p:txBody>
      </p:sp>
    </p:spTree>
    <p:extLst>
      <p:ext uri="{BB962C8B-B14F-4D97-AF65-F5344CB8AC3E}">
        <p14:creationId xmlns:p14="http://schemas.microsoft.com/office/powerpoint/2010/main" val="408633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Typical Models</a:t>
            </a:r>
            <a:r>
              <a:rPr lang="zh-CN" altLang="en-US" smtClean="0"/>
              <a:t> </a:t>
            </a:r>
            <a:r>
              <a:rPr lang="en-US" altLang="zh-CN" smtClean="0"/>
              <a:t>of</a:t>
            </a:r>
            <a:r>
              <a:rPr lang="zh-CN" altLang="en-US" smtClean="0"/>
              <a:t> </a:t>
            </a:r>
            <a:r>
              <a:rPr lang="en-US" altLang="zh-CN" smtClean="0"/>
              <a:t>Distributed Representation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42953" y="5903892"/>
            <a:ext cx="232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</a:rPr>
              <a:t>word2vec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6550223"/>
            <a:ext cx="8813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Tomas </a:t>
            </a:r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Mikolov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et al. Distributed representations of words and phrases and their compositionality. NIPS 2003.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62" y="2003483"/>
            <a:ext cx="3384853" cy="370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18" y="1925284"/>
            <a:ext cx="3301471" cy="38858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78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Word Relatedness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86" r="7737"/>
          <a:stretch/>
        </p:blipFill>
        <p:spPr>
          <a:xfrm>
            <a:off x="1263650" y="1468498"/>
            <a:ext cx="6616700" cy="4808159"/>
          </a:xfrm>
        </p:spPr>
      </p:pic>
    </p:spTree>
    <p:extLst>
      <p:ext uri="{BB962C8B-B14F-4D97-AF65-F5344CB8AC3E}">
        <p14:creationId xmlns:p14="http://schemas.microsoft.com/office/powerpoint/2010/main" val="412269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sz="2800" dirty="0"/>
              <a:t>Semantic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Space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Encode</a:t>
            </a:r>
            <a:r>
              <a:rPr kumimoji="1" lang="zh-CN" altLang="en-US" sz="2800" dirty="0"/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Implicit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</a:rPr>
              <a:t>Relationships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between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Words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t="6853"/>
          <a:stretch/>
        </p:blipFill>
        <p:spPr>
          <a:xfrm>
            <a:off x="944987" y="1436699"/>
            <a:ext cx="7023100" cy="46963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257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W(‘</a:t>
            </a:r>
            <a:r>
              <a:rPr lang="en-US" altLang="zh-CN" dirty="0" smtClean="0"/>
              <a:t>‘China“)</a:t>
            </a:r>
            <a:r>
              <a:rPr lang="zh-CN" altLang="en-US" dirty="0" smtClean="0"/>
              <a:t> </a:t>
            </a:r>
            <a:r>
              <a:rPr lang="en-US" altLang="zh-CN" dirty="0" smtClean="0"/>
              <a:t>−</a:t>
            </a:r>
            <a:r>
              <a:rPr lang="zh-CN" altLang="en-US" dirty="0" smtClean="0"/>
              <a:t> </a:t>
            </a:r>
            <a:r>
              <a:rPr lang="en-US" altLang="zh-CN" dirty="0" smtClean="0"/>
              <a:t>W</a:t>
            </a:r>
            <a:r>
              <a:rPr lang="en-US" altLang="zh-CN" dirty="0"/>
              <a:t>(‘</a:t>
            </a:r>
            <a:r>
              <a:rPr lang="en-US" altLang="zh-CN" dirty="0" smtClean="0"/>
              <a:t>‘Beijing”) </a:t>
            </a:r>
            <a:r>
              <a:rPr lang="en-US" altLang="zh-CN" dirty="0"/>
              <a:t>≃ W(‘</a:t>
            </a:r>
            <a:r>
              <a:rPr lang="en-US" altLang="zh-CN" dirty="0" smtClean="0"/>
              <a:t>‘Japan“)</a:t>
            </a:r>
            <a:r>
              <a:rPr lang="zh-CN" altLang="en-US" dirty="0" smtClean="0"/>
              <a:t> </a:t>
            </a:r>
            <a:r>
              <a:rPr lang="en-US" altLang="zh-CN" dirty="0" smtClean="0"/>
              <a:t>−</a:t>
            </a:r>
            <a:r>
              <a:rPr lang="zh-CN" altLang="en-US" dirty="0" smtClean="0"/>
              <a:t> </a:t>
            </a:r>
            <a:r>
              <a:rPr lang="en-US" altLang="zh-CN" dirty="0" smtClean="0"/>
              <a:t>W</a:t>
            </a:r>
            <a:r>
              <a:rPr lang="en-US" altLang="zh-CN" dirty="0"/>
              <a:t>(‘</a:t>
            </a:r>
            <a:r>
              <a:rPr lang="en-US" altLang="zh-CN" dirty="0" smtClean="0"/>
              <a:t>‘Tokyo"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394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Applications: Semantic Hierarchy Extraction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5189"/>
            <a:ext cx="9144000" cy="37901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6566319"/>
            <a:ext cx="6450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Fu, </a:t>
            </a:r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Ruiji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et al. Learning semantic hierarchies via word embeddings. ACL 2014.</a:t>
            </a:r>
          </a:p>
        </p:txBody>
      </p:sp>
    </p:spTree>
    <p:extLst>
      <p:ext uri="{BB962C8B-B14F-4D97-AF65-F5344CB8AC3E}">
        <p14:creationId xmlns:p14="http://schemas.microsoft.com/office/powerpoint/2010/main" val="64472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 smtClean="0"/>
              <a:t>Applications: Cross-lingual Joint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Representation</a:t>
            </a:r>
            <a:endParaRPr kumimoji="1"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18435" r="-18435"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0" y="6550223"/>
            <a:ext cx="798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Zou, Will Y., et al. Bilingual word embeddings for phrase-based machine translation. EMNLP 2013.</a:t>
            </a:r>
          </a:p>
        </p:txBody>
      </p:sp>
    </p:spTree>
    <p:extLst>
      <p:ext uri="{BB962C8B-B14F-4D97-AF65-F5344CB8AC3E}">
        <p14:creationId xmlns:p14="http://schemas.microsoft.com/office/powerpoint/2010/main" val="278757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Applications: Visual-Text Joint Representation</a:t>
            </a:r>
            <a:endParaRPr lang="zh-CN" altLang="en-US" sz="2800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6100"/>
            <a:ext cx="6769100" cy="431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6565992"/>
            <a:ext cx="9013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Richard </a:t>
            </a:r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Socher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et al. Zero-Shot Learning Through Cross-Modal Transfer. ICLR 2013.</a:t>
            </a:r>
          </a:p>
        </p:txBody>
      </p:sp>
    </p:spTree>
    <p:extLst>
      <p:ext uri="{BB962C8B-B14F-4D97-AF65-F5344CB8AC3E}">
        <p14:creationId xmlns:p14="http://schemas.microsoft.com/office/powerpoint/2010/main" val="254167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Re-search, Re-invent</a:t>
            </a:r>
            <a:endParaRPr kumimoji="1" lang="zh-CN" altLang="en-US" dirty="0"/>
          </a:p>
        </p:txBody>
      </p:sp>
      <p:sp>
        <p:nvSpPr>
          <p:cNvPr id="11" name="任意形状 10"/>
          <p:cNvSpPr/>
          <p:nvPr/>
        </p:nvSpPr>
        <p:spPr>
          <a:xfrm>
            <a:off x="3116344" y="1757393"/>
            <a:ext cx="2105159" cy="4617965"/>
          </a:xfrm>
          <a:custGeom>
            <a:avLst/>
            <a:gdLst>
              <a:gd name="connsiteX0" fmla="*/ 411681 w 2105159"/>
              <a:gd name="connsiteY0" fmla="*/ 4617965 h 4617965"/>
              <a:gd name="connsiteX1" fmla="*/ 1874208 w 2105159"/>
              <a:gd name="connsiteY1" fmla="*/ 4092030 h 4617965"/>
              <a:gd name="connsiteX2" fmla="*/ 1810062 w 2105159"/>
              <a:gd name="connsiteY2" fmla="*/ 3745683 h 4617965"/>
              <a:gd name="connsiteX3" fmla="*/ 1147 w 2105159"/>
              <a:gd name="connsiteY3" fmla="*/ 2668158 h 4617965"/>
              <a:gd name="connsiteX4" fmla="*/ 2105133 w 2105159"/>
              <a:gd name="connsiteY4" fmla="*/ 1539322 h 4617965"/>
              <a:gd name="connsiteX5" fmla="*/ 52464 w 2105159"/>
              <a:gd name="connsiteY5" fmla="*/ 872282 h 4617965"/>
              <a:gd name="connsiteX6" fmla="*/ 1899866 w 2105159"/>
              <a:gd name="connsiteY6" fmla="*/ 0 h 4617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159" h="4617965">
                <a:moveTo>
                  <a:pt x="411681" y="4617965"/>
                </a:moveTo>
                <a:cubicBezTo>
                  <a:pt x="1026413" y="4427687"/>
                  <a:pt x="1641145" y="4237410"/>
                  <a:pt x="1874208" y="4092030"/>
                </a:cubicBezTo>
                <a:cubicBezTo>
                  <a:pt x="2107271" y="3946650"/>
                  <a:pt x="2122239" y="3982995"/>
                  <a:pt x="1810062" y="3745683"/>
                </a:cubicBezTo>
                <a:cubicBezTo>
                  <a:pt x="1497885" y="3508371"/>
                  <a:pt x="-48031" y="3035885"/>
                  <a:pt x="1147" y="2668158"/>
                </a:cubicBezTo>
                <a:cubicBezTo>
                  <a:pt x="50325" y="2300431"/>
                  <a:pt x="2096580" y="1838635"/>
                  <a:pt x="2105133" y="1539322"/>
                </a:cubicBezTo>
                <a:cubicBezTo>
                  <a:pt x="2113686" y="1240009"/>
                  <a:pt x="86675" y="1128836"/>
                  <a:pt x="52464" y="872282"/>
                </a:cubicBezTo>
                <a:cubicBezTo>
                  <a:pt x="18253" y="615728"/>
                  <a:pt x="1538511" y="113311"/>
                  <a:pt x="1899866" y="0"/>
                </a:cubicBezTo>
              </a:path>
            </a:pathLst>
          </a:cu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334159" y="5682909"/>
            <a:ext cx="782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SVD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155104" y="4180358"/>
            <a:ext cx="456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Distributional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69341" y="3062817"/>
            <a:ext cx="3860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Neural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Language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Models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938872" y="1495783"/>
            <a:ext cx="279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word2vec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≃ </a:t>
            </a:r>
            <a:r>
              <a:rPr lang="en-US" altLang="zh-CN" sz="2800" dirty="0" smtClean="0">
                <a:solidFill>
                  <a:srgbClr val="FF0000"/>
                </a:solidFill>
              </a:rPr>
              <a:t>MF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6565992"/>
            <a:ext cx="9013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Levy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Goldberg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Neural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word embedding as implicit matrix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factorization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NIPS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2014.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69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80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Contributors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2" r="8682"/>
          <a:stretch/>
        </p:blipFill>
        <p:spPr>
          <a:xfrm>
            <a:off x="531285" y="2620963"/>
            <a:ext cx="2349500" cy="1895475"/>
          </a:xfrm>
        </p:spPr>
      </p:pic>
      <p:sp>
        <p:nvSpPr>
          <p:cNvPr id="7" name="文本框 6"/>
          <p:cNvSpPr txBox="1"/>
          <p:nvPr/>
        </p:nvSpPr>
        <p:spPr>
          <a:xfrm>
            <a:off x="1346900" y="4806602"/>
            <a:ext cx="99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Yu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Zhao</a:t>
            </a:r>
            <a:endParaRPr kumimoji="1" lang="zh-CN" altLang="en-US" sz="1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17561" r="13128"/>
          <a:stretch/>
        </p:blipFill>
        <p:spPr>
          <a:xfrm>
            <a:off x="3185952" y="2404766"/>
            <a:ext cx="1582604" cy="226407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85952" y="4806602"/>
            <a:ext cx="164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Xinxiong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Chen</a:t>
            </a:r>
            <a:endParaRPr kumimoji="1"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239218" y="4806602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Yang Liu</a:t>
            </a:r>
            <a:endParaRPr kumimoji="1" lang="zh-CN" alt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9166" r="37333"/>
          <a:stretch/>
        </p:blipFill>
        <p:spPr>
          <a:xfrm>
            <a:off x="5054482" y="2404766"/>
            <a:ext cx="1615038" cy="226407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36415" y="4799904"/>
            <a:ext cx="1206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Yankai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Lin</a:t>
            </a:r>
            <a:endParaRPr kumimoji="1" lang="zh-CN" altLang="en-US" sz="1600" dirty="0"/>
          </a:p>
        </p:txBody>
      </p:sp>
      <p:pic>
        <p:nvPicPr>
          <p:cNvPr id="2050" name="Picture 2" descr="http://hdn.xnimg.cn/photos/hdn421/20140218/1355/h_large_TIFO_a7d60003e1a3113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/>
          <a:stretch/>
        </p:blipFill>
        <p:spPr bwMode="auto">
          <a:xfrm>
            <a:off x="7076287" y="2411464"/>
            <a:ext cx="1617401" cy="22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6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Word</a:t>
            </a:r>
            <a:r>
              <a:rPr lang="zh-CN" altLang="en-US" dirty="0" smtClean="0"/>
              <a:t> </a:t>
            </a:r>
            <a:r>
              <a:rPr lang="en-US" altLang="zh-CN" dirty="0" smtClean="0"/>
              <a:t>Sense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Representation</a:t>
            </a:r>
            <a:endParaRPr lang="zh-CN" dirty="0"/>
          </a:p>
        </p:txBody>
      </p:sp>
      <p:pic>
        <p:nvPicPr>
          <p:cNvPr id="15364" name="Picture 4" descr="fbbaad3ca3a9143bf5cac31cb818e7b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56" y="1900860"/>
            <a:ext cx="210661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4d8eb73b585858cc1e3bc7f8224cba2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06" y="3904285"/>
            <a:ext cx="198755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箭头 55"/>
          <p:cNvSpPr>
            <a:spLocks noChangeShapeType="1"/>
          </p:cNvSpPr>
          <p:nvPr/>
        </p:nvSpPr>
        <p:spPr bwMode="auto">
          <a:xfrm flipV="1">
            <a:off x="2400781" y="2727947"/>
            <a:ext cx="1439863" cy="86360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7" name="箭头 56"/>
          <p:cNvSpPr>
            <a:spLocks noChangeShapeType="1"/>
          </p:cNvSpPr>
          <p:nvPr/>
        </p:nvSpPr>
        <p:spPr bwMode="auto">
          <a:xfrm>
            <a:off x="2400781" y="3593135"/>
            <a:ext cx="1349375" cy="1071562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370" name="Picture 10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69" y="2732710"/>
            <a:ext cx="1314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306" y="4785347"/>
            <a:ext cx="1314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" descr="fbbaad3ca3a9143bf5cac31cb818e7b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06" y="1900860"/>
            <a:ext cx="2106613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5" name="Picture 5" descr="4d8eb73b585858cc1e3bc7f8224cba2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56" y="3904285"/>
            <a:ext cx="198755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6" name="箭头 55"/>
          <p:cNvSpPr>
            <a:spLocks noChangeShapeType="1"/>
          </p:cNvSpPr>
          <p:nvPr/>
        </p:nvSpPr>
        <p:spPr bwMode="auto">
          <a:xfrm flipV="1">
            <a:off x="2381731" y="2727947"/>
            <a:ext cx="1439863" cy="863600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77" name="箭头 56"/>
          <p:cNvSpPr>
            <a:spLocks noChangeShapeType="1"/>
          </p:cNvSpPr>
          <p:nvPr/>
        </p:nvSpPr>
        <p:spPr bwMode="auto">
          <a:xfrm>
            <a:off x="2381731" y="3593135"/>
            <a:ext cx="1349375" cy="1071562"/>
          </a:xfrm>
          <a:prstGeom prst="line">
            <a:avLst/>
          </a:prstGeom>
          <a:noFill/>
          <a:ln w="9525" cap="flat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378" name="Picture 10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19" y="2732710"/>
            <a:ext cx="1314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9" name="Picture 11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56" y="4785347"/>
            <a:ext cx="1314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1073929" y="3292521"/>
            <a:ext cx="156978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Apple</a:t>
            </a:r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35709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Multiple Prototype Methods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21311" r="-21311"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63716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</a:t>
            </a:r>
            <a:r>
              <a:rPr lang="en-US" altLang="zh-CN" sz="1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Reisinger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R.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Mooney.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Multi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-prototype vector-space models of word meaning.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HLT-NAACL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2010.</a:t>
            </a:r>
            <a:endParaRPr lang="en-US" altLang="zh-CN" sz="1400" dirty="0"/>
          </a:p>
          <a:p>
            <a:r>
              <a:rPr lang="en-US" altLang="zh-CN" sz="1400" dirty="0" smtClean="0"/>
              <a:t>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Huang,</a:t>
            </a:r>
            <a:r>
              <a:rPr lang="zh-CN" altLang="en-US" sz="1400" dirty="0" smtClean="0"/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et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al.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Improving word representations via global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context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multiple word prototypes.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ACL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2012.</a:t>
            </a:r>
            <a:endParaRPr lang="zh-CN" altLang="en-US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342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Nonparametric Methods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19856" r="-19856"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637169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Neelakantan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et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al.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Efficient Non-parametric Estimation of Multiple Embeddings per Word in Vector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Space.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EMNLP</a:t>
            </a:r>
            <a:r>
              <a:rPr lang="zh-CN" altLang="en-US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2014.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264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/>
              <a:t>Joint Modeling of WSD and </a:t>
            </a:r>
            <a:r>
              <a:rPr lang="en-US" altLang="zh-CN" dirty="0" smtClean="0"/>
              <a:t>WSR</a:t>
            </a:r>
            <a:endParaRPr lang="zh-CN" dirty="0"/>
          </a:p>
        </p:txBody>
      </p:sp>
      <p:pic>
        <p:nvPicPr>
          <p:cNvPr id="16388" name="Picture 4" descr="fbbaad3ca3a9143bf5cac31cb818e7b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32" y="2415586"/>
            <a:ext cx="1850725" cy="173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4d8eb73b585858cc1e3bc7f8224cba2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55" y="2268862"/>
            <a:ext cx="1769188" cy="181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10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66" y="4150640"/>
            <a:ext cx="1314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3" name="Picture 11" descr="Screenshot from 2013-12-10 11:16: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9" y="4178938"/>
            <a:ext cx="13144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17188" y="5746943"/>
            <a:ext cx="3950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accent1"/>
                </a:solidFill>
              </a:rPr>
              <a:t>Jobs Founded Apple</a:t>
            </a:r>
            <a:endParaRPr lang="zh-CN" sz="2800" b="1" dirty="0">
              <a:solidFill>
                <a:schemeClr val="accent1"/>
              </a:solidFill>
            </a:endParaRPr>
          </a:p>
        </p:txBody>
      </p:sp>
      <p:cxnSp>
        <p:nvCxnSpPr>
          <p:cNvPr id="3" name="直接箭头连接符 2"/>
          <p:cNvCxnSpPr>
            <a:endCxn id="16393" idx="2"/>
          </p:cNvCxnSpPr>
          <p:nvPr/>
        </p:nvCxnSpPr>
        <p:spPr>
          <a:xfrm flipH="1" flipV="1">
            <a:off x="2028894" y="4512313"/>
            <a:ext cx="993775" cy="1216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16392" idx="2"/>
          </p:cNvCxnSpPr>
          <p:nvPr/>
        </p:nvCxnSpPr>
        <p:spPr>
          <a:xfrm flipV="1">
            <a:off x="3330198" y="4484015"/>
            <a:ext cx="1158593" cy="124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WordArt 11"/>
          <p:cNvSpPr>
            <a:spLocks noChangeArrowheads="1" noChangeShapeType="1"/>
          </p:cNvSpPr>
          <p:nvPr/>
        </p:nvSpPr>
        <p:spPr bwMode="auto">
          <a:xfrm>
            <a:off x="2335282" y="4839616"/>
            <a:ext cx="35083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?</a:t>
            </a:r>
            <a:endParaRPr lang="zh-CN" alt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29" name="WordArt 11"/>
          <p:cNvSpPr>
            <a:spLocks noChangeArrowheads="1" noChangeShapeType="1"/>
          </p:cNvSpPr>
          <p:nvPr/>
        </p:nvSpPr>
        <p:spPr bwMode="auto">
          <a:xfrm>
            <a:off x="3802193" y="4805990"/>
            <a:ext cx="35083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</a:rPr>
              <a:t>?</a:t>
            </a:r>
            <a:endParaRPr lang="zh-CN" alt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5856233" y="2615768"/>
            <a:ext cx="1776412" cy="78581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FF0000"/>
                </a:solidFill>
                <a:latin typeface="Times New Roman"/>
                <a:ea typeface="黑体" panose="02010609060101010101" pitchFamily="49" charset="-122"/>
                <a:cs typeface="Times New Roman"/>
              </a:rPr>
              <a:t>WSD</a:t>
            </a:r>
            <a:endParaRPr lang="zh-CN" sz="3200" dirty="0">
              <a:solidFill>
                <a:srgbClr val="FF0000"/>
              </a:solidFill>
              <a:latin typeface="Times New Roman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5856234" y="4942803"/>
            <a:ext cx="1776412" cy="78581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FF0000"/>
                </a:solidFill>
                <a:latin typeface="Times"/>
                <a:ea typeface="黑体" panose="02010609060101010101" pitchFamily="49" charset="-122"/>
                <a:cs typeface="Times"/>
              </a:rPr>
              <a:t>WSR</a:t>
            </a:r>
            <a:endParaRPr lang="zh-CN" sz="3200" dirty="0">
              <a:solidFill>
                <a:srgbClr val="FF0000"/>
              </a:solidFill>
              <a:latin typeface="Times"/>
              <a:ea typeface="黑体" panose="02010609060101010101" pitchFamily="49" charset="-122"/>
              <a:cs typeface="Times"/>
            </a:endParaRPr>
          </a:p>
        </p:txBody>
      </p:sp>
      <p:sp>
        <p:nvSpPr>
          <p:cNvPr id="4" name="右弧形箭头 3"/>
          <p:cNvSpPr/>
          <p:nvPr/>
        </p:nvSpPr>
        <p:spPr>
          <a:xfrm>
            <a:off x="5413839" y="3546759"/>
            <a:ext cx="565616" cy="126435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3" name="右弧形箭头 22"/>
          <p:cNvSpPr/>
          <p:nvPr/>
        </p:nvSpPr>
        <p:spPr>
          <a:xfrm flipH="1" flipV="1">
            <a:off x="7518479" y="3546758"/>
            <a:ext cx="573050" cy="125923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565992"/>
            <a:ext cx="9013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Chen </a:t>
            </a:r>
            <a:r>
              <a:rPr lang="en-US" altLang="zh-CN" sz="1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Xinxiong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et al. A Unified Model for Word Sense Representation and Disambiguation. EMNLP 2014.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8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Modeling of WSD and WSE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42" y="1512506"/>
            <a:ext cx="6339199" cy="52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4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Joint Modeling of WSD and WSE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17" y="1690689"/>
            <a:ext cx="5991767" cy="43065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23089" y="6002156"/>
            <a:ext cx="5912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WSD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Domain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Specific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Datasets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481856" y="5379383"/>
            <a:ext cx="5567907" cy="44233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246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699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mtClean="0"/>
              <a:t>Phrase</a:t>
            </a:r>
            <a:r>
              <a:rPr kumimoji="1" lang="zh-CN" altLang="en-US" smtClean="0"/>
              <a:t> </a:t>
            </a:r>
            <a:r>
              <a:rPr kumimoji="1" lang="en-US" altLang="zh-CN" smtClean="0"/>
              <a:t>Representation</a:t>
            </a:r>
            <a:endParaRPr kumimoji="1"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54575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high-frequency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phrases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phrase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regarding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pseudo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words: Log Angeles </a:t>
            </a:r>
            <a:r>
              <a:rPr kumimoji="1" lang="en-US" altLang="zh-CN" dirty="0" smtClean="0">
                <a:sym typeface="Wingdings"/>
              </a:rPr>
              <a:t> </a:t>
            </a:r>
            <a:r>
              <a:rPr kumimoji="1" lang="en-US" altLang="zh-CN" dirty="0" err="1" smtClean="0">
                <a:sym typeface="Wingdings"/>
              </a:rPr>
              <a:t>log_angeles</a:t>
            </a:r>
            <a:endParaRPr kumimoji="1" lang="en-US" altLang="zh-CN" dirty="0" smtClean="0"/>
          </a:p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Many phrases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infrequent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many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phrases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generate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build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phrase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semantic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composition </a:t>
            </a:r>
            <a:r>
              <a:rPr kumimoji="1" lang="en-US" altLang="zh-CN" dirty="0" smtClean="0"/>
              <a:t>nature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 languages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rcRect l="18303" r="18303"/>
          <a:stretch>
            <a:fillRect/>
          </a:stretch>
        </p:blipFill>
        <p:spPr>
          <a:xfrm>
            <a:off x="1744572" y="4066989"/>
            <a:ext cx="5037228" cy="2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2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矩形 8"/>
          <p:cNvSpPr>
            <a:spLocks noChangeArrowheads="1"/>
          </p:cNvSpPr>
          <p:nvPr/>
        </p:nvSpPr>
        <p:spPr bwMode="auto">
          <a:xfrm>
            <a:off x="947702" y="4774355"/>
            <a:ext cx="1108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neural</a:t>
            </a:r>
            <a:endParaRPr lang="zh-CN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185" name="矩形 10"/>
          <p:cNvSpPr>
            <a:spLocks noChangeArrowheads="1"/>
          </p:cNvSpPr>
          <p:nvPr/>
        </p:nvSpPr>
        <p:spPr bwMode="auto">
          <a:xfrm>
            <a:off x="3528484" y="4774355"/>
            <a:ext cx="1390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network</a:t>
            </a:r>
            <a:endParaRPr lang="zh-CN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186" name="矩形 11"/>
          <p:cNvSpPr>
            <a:spLocks noChangeArrowheads="1"/>
          </p:cNvSpPr>
          <p:nvPr/>
        </p:nvSpPr>
        <p:spPr bwMode="auto">
          <a:xfrm>
            <a:off x="6516688" y="4774355"/>
            <a:ext cx="2403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eural</a:t>
            </a:r>
            <a:r>
              <a:rPr lang="zh-CN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network</a:t>
            </a:r>
            <a:endParaRPr lang="zh-CN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2535" name="直接连接符 93"/>
          <p:cNvCxnSpPr>
            <a:cxnSpLocks noChangeShapeType="1"/>
          </p:cNvCxnSpPr>
          <p:nvPr/>
        </p:nvCxnSpPr>
        <p:spPr bwMode="auto">
          <a:xfrm>
            <a:off x="5927725" y="2212975"/>
            <a:ext cx="0" cy="3646488"/>
          </a:xfrm>
          <a:prstGeom prst="line">
            <a:avLst/>
          </a:prstGeom>
          <a:noFill/>
          <a:ln w="76200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右箭头 32"/>
          <p:cNvSpPr>
            <a:spLocks noChangeArrowheads="1"/>
          </p:cNvSpPr>
          <p:nvPr/>
        </p:nvSpPr>
        <p:spPr bwMode="auto">
          <a:xfrm>
            <a:off x="5445125" y="3165428"/>
            <a:ext cx="1071563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2542" name="TextBox 17"/>
          <p:cNvSpPr txBox="1">
            <a:spLocks noChangeArrowheads="1"/>
          </p:cNvSpPr>
          <p:nvPr/>
        </p:nvSpPr>
        <p:spPr bwMode="auto">
          <a:xfrm>
            <a:off x="2643188" y="3154537"/>
            <a:ext cx="6340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000" dirty="0"/>
              <a:t>+</a:t>
            </a:r>
            <a:endParaRPr lang="zh-CN" altLang="en-US" sz="60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Semantic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Composition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Phrase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Represent.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11391" r="42390"/>
          <a:stretch/>
        </p:blipFill>
        <p:spPr>
          <a:xfrm>
            <a:off x="602461" y="2554138"/>
            <a:ext cx="2040727" cy="2023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14982" r="10418"/>
          <a:stretch/>
        </p:blipFill>
        <p:spPr>
          <a:xfrm>
            <a:off x="3243845" y="2554138"/>
            <a:ext cx="2130145" cy="20460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353" y="2462966"/>
            <a:ext cx="1900549" cy="2286994"/>
          </a:xfrm>
          <a:prstGeom prst="rect">
            <a:avLst/>
          </a:prstGeom>
        </p:spPr>
      </p:pic>
      <p:pic>
        <p:nvPicPr>
          <p:cNvPr id="21" name="Picture 9" descr="Screenshot from 2013-12-10 11:16: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1" y="5470586"/>
            <a:ext cx="1314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creenshot from 2013-12-10 11:16: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58" y="5470586"/>
            <a:ext cx="1314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Screenshot from 2013-12-10 11:16: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72" y="5470586"/>
            <a:ext cx="1314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312432"/>
      </p:ext>
    </p:extLst>
  </p:cSld>
  <p:clrMapOvr>
    <a:masterClrMapping/>
  </p:clrMapOvr>
  <p:transition xmlns:p14="http://schemas.microsoft.com/office/powerpoint/2010/main" advTm="481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Composition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Phrase</a:t>
            </a:r>
            <a:r>
              <a:rPr lang="zh-CN" altLang="en-US" dirty="0"/>
              <a:t> </a:t>
            </a:r>
            <a:r>
              <a:rPr lang="en-US" altLang="zh-CN" dirty="0" smtClean="0"/>
              <a:t>Represent.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8650" y="4955292"/>
            <a:ext cx="324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Heuristic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Operations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022614" y="4955292"/>
            <a:ext cx="327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Tensor-Vector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92400"/>
            <a:ext cx="3939288" cy="20377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692401"/>
            <a:ext cx="4356100" cy="212016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565992"/>
            <a:ext cx="9013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Zhao Yu, et al.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Phrase Type Sensitive Tensor Indexing Model for Semantic Composition.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AAAI 2015.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945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33600"/>
            <a:ext cx="9174233" cy="154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 dirty="0"/>
              <a:t>ML = </a:t>
            </a:r>
            <a:r>
              <a:rPr kumimoji="1" lang="en-US" altLang="zh-CN" sz="3600" dirty="0">
                <a:solidFill>
                  <a:srgbClr val="FF0000"/>
                </a:solidFill>
              </a:rPr>
              <a:t>Representation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+ Objective + Optimization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3865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Semantic</a:t>
            </a:r>
            <a:r>
              <a:rPr lang="zh-CN" altLang="en-US" dirty="0"/>
              <a:t> </a:t>
            </a:r>
            <a:r>
              <a:rPr lang="en-US" altLang="zh-CN" dirty="0"/>
              <a:t>Composition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Phrase</a:t>
            </a:r>
            <a:r>
              <a:rPr lang="zh-CN" altLang="en-US" dirty="0"/>
              <a:t> </a:t>
            </a:r>
            <a:r>
              <a:rPr lang="en-US" altLang="zh-CN" dirty="0" smtClean="0"/>
              <a:t>Represent.</a:t>
            </a:r>
            <a:endParaRPr kumimoji="1"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470751" y="5501409"/>
            <a:ext cx="756351" cy="72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0" y="2462650"/>
            <a:ext cx="8700888" cy="2639189"/>
          </a:xfrm>
        </p:spPr>
      </p:pic>
      <p:sp>
        <p:nvSpPr>
          <p:cNvPr id="8" name="圆角矩形 7"/>
          <p:cNvSpPr/>
          <p:nvPr/>
        </p:nvSpPr>
        <p:spPr>
          <a:xfrm>
            <a:off x="2290271" y="2339466"/>
            <a:ext cx="1871530" cy="31277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797600" y="5633693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Model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595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with Phrase Similarity</a:t>
            </a:r>
            <a:endParaRPr kumimoji="1"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313957" y="1825625"/>
            <a:ext cx="4200893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kumimoji="1" lang="en-US" altLang="zh-CN" b="0" dirty="0" smtClean="0"/>
              <a:t>Evaluation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on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phrase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similarity</a:t>
            </a:r>
          </a:p>
          <a:p>
            <a:pPr algn="just">
              <a:lnSpc>
                <a:spcPct val="100000"/>
              </a:lnSpc>
            </a:pPr>
            <a:endParaRPr kumimoji="1" lang="en-US" altLang="zh-CN" b="0" dirty="0" smtClean="0"/>
          </a:p>
          <a:p>
            <a:pPr algn="just">
              <a:lnSpc>
                <a:spcPct val="100000"/>
              </a:lnSpc>
            </a:pPr>
            <a:r>
              <a:rPr kumimoji="1" lang="en-US" altLang="zh-CN" b="0" dirty="0" smtClean="0"/>
              <a:t>Compare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system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ranking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with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human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judgment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via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spearman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correlation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coefficient</a:t>
            </a:r>
          </a:p>
          <a:p>
            <a:pPr algn="just">
              <a:lnSpc>
                <a:spcPct val="100000"/>
              </a:lnSpc>
            </a:pPr>
            <a:endParaRPr kumimoji="1" lang="en-US" altLang="zh-CN" b="0" dirty="0" smtClean="0"/>
          </a:p>
          <a:p>
            <a:pPr algn="just">
              <a:lnSpc>
                <a:spcPct val="100000"/>
              </a:lnSpc>
            </a:pPr>
            <a:r>
              <a:rPr kumimoji="1" lang="en-US" altLang="zh-CN" b="0" dirty="0" smtClean="0"/>
              <a:t>Our</a:t>
            </a:r>
            <a:r>
              <a:rPr kumimoji="1" lang="zh-CN" altLang="en-US" b="0" dirty="0"/>
              <a:t> </a:t>
            </a:r>
            <a:r>
              <a:rPr kumimoji="1" lang="en-US" altLang="zh-CN" b="0" dirty="0" smtClean="0"/>
              <a:t>model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(Tensor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Index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Model,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TIM)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achieves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best</a:t>
            </a:r>
            <a:r>
              <a:rPr kumimoji="1" lang="zh-CN" altLang="en-US" b="0" dirty="0" smtClean="0"/>
              <a:t> </a:t>
            </a:r>
            <a:r>
              <a:rPr kumimoji="1" lang="en-US" altLang="zh-CN" b="0" dirty="0" smtClean="0"/>
              <a:t>correlation</a:t>
            </a:r>
          </a:p>
        </p:txBody>
      </p:sp>
      <p:pic>
        <p:nvPicPr>
          <p:cNvPr id="7" name="内容占位符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41" r="2641"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5365812" y="5734627"/>
            <a:ext cx="3149538" cy="31539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365812" y="3846572"/>
            <a:ext cx="3149538" cy="31539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33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Visualization for Phrase Representation</a:t>
            </a:r>
            <a:endParaRPr kumimoji="1" lang="zh-CN" altLang="en-US" dirty="0"/>
          </a:p>
        </p:txBody>
      </p:sp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" r="806"/>
          <a:stretch/>
        </p:blipFill>
        <p:spPr>
          <a:xfrm>
            <a:off x="1512701" y="1333965"/>
            <a:ext cx="6122163" cy="5384662"/>
          </a:xfrm>
        </p:spPr>
      </p:pic>
    </p:spTree>
    <p:extLst>
      <p:ext uri="{BB962C8B-B14F-4D97-AF65-F5344CB8AC3E}">
        <p14:creationId xmlns:p14="http://schemas.microsoft.com/office/powerpoint/2010/main" val="152385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151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Document as Symbols for DR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47973" b="-47973"/>
          <a:stretch>
            <a:fillRect/>
          </a:stretch>
        </p:blipFill>
        <p:spPr>
          <a:xfrm>
            <a:off x="0" y="1121733"/>
            <a:ext cx="4514850" cy="5055230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1626" b="-31626"/>
          <a:stretch>
            <a:fillRect/>
          </a:stretch>
        </p:blipFill>
        <p:spPr>
          <a:xfrm>
            <a:off x="4829623" y="1346200"/>
            <a:ext cx="4314377" cy="4830763"/>
          </a:xfrm>
        </p:spPr>
      </p:pic>
    </p:spTree>
    <p:extLst>
      <p:ext uri="{BB962C8B-B14F-4D97-AF65-F5344CB8AC3E}">
        <p14:creationId xmlns:p14="http://schemas.microsoft.com/office/powerpoint/2010/main" val="2480858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Semantic Composition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DR</a:t>
            </a:r>
            <a:r>
              <a:rPr kumimoji="1" lang="zh-CN" altLang="en-US" dirty="0" smtClean="0"/>
              <a:t>: </a:t>
            </a:r>
            <a:r>
              <a:rPr kumimoji="1" lang="en-US" altLang="zh-CN" dirty="0" smtClean="0"/>
              <a:t>CNN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t="-24420" b="-24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9037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Semantic Composition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DR: RNN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7269" r="-7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2044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Document Representation Models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 smtClean="0"/>
              <a:t>Replicated </a:t>
            </a:r>
            <a:r>
              <a:rPr lang="en-US" altLang="zh-CN" dirty="0" err="1" smtClean="0"/>
              <a:t>Softmax</a:t>
            </a:r>
            <a:r>
              <a:rPr lang="en-US" altLang="zh-CN" dirty="0" smtClean="0"/>
              <a:t>: an Undirected Topic Model (NIPS 2010)</a:t>
            </a:r>
          </a:p>
          <a:p>
            <a:pPr algn="just"/>
            <a:r>
              <a:rPr lang="en-US" altLang="zh-CN" dirty="0" smtClean="0"/>
              <a:t>A Deep Architecture for Matching Short Texts (NIPS 2013)</a:t>
            </a:r>
          </a:p>
          <a:p>
            <a:pPr algn="just"/>
            <a:r>
              <a:rPr lang="en-US" altLang="zh-CN" dirty="0" smtClean="0"/>
              <a:t>Modeling Documents with a Deep Boltzmann Machine (UAI 2013)</a:t>
            </a:r>
          </a:p>
          <a:p>
            <a:pPr algn="just"/>
            <a:r>
              <a:rPr lang="en-US" altLang="zh-CN" dirty="0" smtClean="0"/>
              <a:t>A Convolutional Neural Network for Modeling Sentences (ACL 2014)</a:t>
            </a:r>
          </a:p>
          <a:p>
            <a:pPr algn="just"/>
            <a:r>
              <a:rPr lang="en-US" altLang="zh-CN" dirty="0" smtClean="0"/>
              <a:t>Distributed Representations of Sentences and Documents </a:t>
            </a:r>
            <a:r>
              <a:rPr lang="zh-CN" altLang="en-US" dirty="0" smtClean="0"/>
              <a:t> </a:t>
            </a:r>
            <a:r>
              <a:rPr lang="en-US" altLang="zh-CN" dirty="0" smtClean="0"/>
              <a:t>(ICML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2014)</a:t>
            </a:r>
          </a:p>
          <a:p>
            <a:pPr algn="just"/>
            <a:r>
              <a:rPr lang="en-US" altLang="zh-CN" dirty="0"/>
              <a:t>Convolutional Neural Network Architectures for Matching Natural Language </a:t>
            </a:r>
            <a:r>
              <a:rPr lang="en-US" altLang="zh-CN" dirty="0" smtClean="0"/>
              <a:t>Sentences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(NIPS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2014)</a:t>
            </a:r>
          </a:p>
        </p:txBody>
      </p:sp>
    </p:spTree>
    <p:extLst>
      <p:ext uri="{BB962C8B-B14F-4D97-AF65-F5344CB8AC3E}">
        <p14:creationId xmlns:p14="http://schemas.microsoft.com/office/powerpoint/2010/main" val="415894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Topic Model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Collapsed Gibbs Sampling</a:t>
            </a:r>
          </a:p>
          <a:p>
            <a:r>
              <a:rPr lang="en-US" altLang="zh-CN" dirty="0" smtClean="0"/>
              <a:t>Assign </a:t>
            </a:r>
            <a:r>
              <a:rPr lang="en-US" altLang="zh-CN" dirty="0"/>
              <a:t>each word in </a:t>
            </a:r>
            <a:r>
              <a:rPr lang="en-US" altLang="zh-CN" dirty="0" smtClean="0"/>
              <a:t>a document </a:t>
            </a:r>
            <a:r>
              <a:rPr lang="en-US" altLang="zh-CN" dirty="0"/>
              <a:t>with </a:t>
            </a:r>
            <a:r>
              <a:rPr lang="en-US" altLang="zh-CN" dirty="0" smtClean="0"/>
              <a:t>an approximately topic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83" y="2778003"/>
            <a:ext cx="7281018" cy="4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Topical Word Representation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9564" y="1914525"/>
            <a:ext cx="6006072" cy="4351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565992"/>
            <a:ext cx="9013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 smtClean="0"/>
              <a:t>Liu Yang, et al. </a:t>
            </a:r>
            <a:r>
              <a:rPr lang="en-US" altLang="zh-CN" sz="1400" dirty="0"/>
              <a:t>Topical Word Embeddings. </a:t>
            </a:r>
            <a:r>
              <a:rPr lang="en-US" altLang="zh-CN" sz="1400" dirty="0" smtClean="0"/>
              <a:t>AAAI 2015.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04285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2133600"/>
            <a:ext cx="9174233" cy="1549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600" dirty="0">
                <a:solidFill>
                  <a:schemeClr val="tx1"/>
                </a:solidFill>
              </a:rPr>
              <a:t>Good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rgbClr val="FF0000"/>
                </a:solidFill>
              </a:rPr>
              <a:t>Representation</a:t>
            </a:r>
            <a:r>
              <a:rPr kumimoji="1" lang="zh-CN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is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Essential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for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endParaRPr kumimoji="1" lang="en-US" altLang="zh-CN" sz="36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zh-CN" sz="3600" dirty="0">
                <a:solidFill>
                  <a:srgbClr val="000000"/>
                </a:solidFill>
              </a:rPr>
              <a:t>Good</a:t>
            </a:r>
            <a:r>
              <a:rPr kumimoji="1" lang="zh-CN" altLang="en-US" sz="3600" dirty="0">
                <a:solidFill>
                  <a:srgbClr val="000000"/>
                </a:solidFill>
              </a:rPr>
              <a:t> </a:t>
            </a:r>
            <a:r>
              <a:rPr kumimoji="1" lang="en-US" altLang="zh-CN" sz="3600" dirty="0">
                <a:solidFill>
                  <a:srgbClr val="FF0000"/>
                </a:solidFill>
              </a:rPr>
              <a:t>Machine</a:t>
            </a:r>
            <a:r>
              <a:rPr kumimoji="1" lang="zh-CN" altLang="en-US" sz="3600" dirty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>
                <a:solidFill>
                  <a:srgbClr val="FF0000"/>
                </a:solidFill>
              </a:rPr>
              <a:t>Learning</a:t>
            </a:r>
            <a:r>
              <a:rPr kumimoji="1" lang="zh-CN" altLang="en-US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231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Context-Aware Word </a:t>
            </a:r>
            <a:r>
              <a:rPr lang="en-US" altLang="zh-CN" dirty="0" smtClean="0"/>
              <a:t>Similarity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Measure word similarities in specific contexts</a:t>
            </a:r>
          </a:p>
          <a:p>
            <a:r>
              <a:rPr lang="en-US" altLang="zh-CN" dirty="0" smtClean="0"/>
              <a:t>SCWS: </a:t>
            </a:r>
            <a:r>
              <a:rPr lang="en-US" altLang="zh-CN" dirty="0"/>
              <a:t>2</a:t>
            </a:r>
            <a:r>
              <a:rPr lang="en-US" altLang="zh-CN" i="1" dirty="0"/>
              <a:t>, </a:t>
            </a:r>
            <a:r>
              <a:rPr lang="en-US" altLang="zh-CN" dirty="0" smtClean="0"/>
              <a:t>003</a:t>
            </a:r>
            <a:r>
              <a:rPr lang="en-US" altLang="zh-CN" dirty="0"/>
              <a:t> </a:t>
            </a:r>
            <a:r>
              <a:rPr lang="en-US" altLang="zh-CN" dirty="0" smtClean="0"/>
              <a:t>pairs of words with contexts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51" y="2810944"/>
            <a:ext cx="4812707" cy="39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0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Text Classification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Multi-class text classification on 20NewsGroup (20K docs)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6" y="2881795"/>
            <a:ext cx="7116634" cy="291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5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583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Knowledge Bases and Knowledge Graphs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680079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kumimoji="1" lang="en-US" altLang="zh-CN" dirty="0" smtClean="0"/>
              <a:t>Knowledge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structured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graph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node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entity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edge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relation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relation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(head,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relation,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tail)</a:t>
            </a:r>
            <a:r>
              <a:rPr kumimoji="1" lang="en-US" altLang="zh-CN" dirty="0" smtClean="0"/>
              <a:t>: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/>
              <a:t>h</a:t>
            </a:r>
            <a:r>
              <a:rPr kumimoji="1" lang="en-US" altLang="zh-CN" dirty="0" smtClean="0"/>
              <a:t>ead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subject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entity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/>
              <a:t>relation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relation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type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/>
              <a:t>tail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object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entity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Typical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knowledge bases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/>
              <a:t>WordNet: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Linguistic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KB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/>
              <a:t>Freebase: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KB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" r="1278"/>
          <a:stretch>
            <a:fillRect/>
          </a:stretch>
        </p:blipFill>
        <p:spPr>
          <a:xfrm>
            <a:off x="5183989" y="1946710"/>
            <a:ext cx="3778059" cy="4230253"/>
          </a:xfrm>
        </p:spPr>
      </p:pic>
    </p:spTree>
    <p:extLst>
      <p:ext uri="{BB962C8B-B14F-4D97-AF65-F5344CB8AC3E}">
        <p14:creationId xmlns:p14="http://schemas.microsoft.com/office/powerpoint/2010/main" val="3621791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Research Issues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zh-CN" dirty="0" smtClean="0"/>
              <a:t>KG 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complete</a:t>
            </a:r>
            <a:r>
              <a:rPr kumimoji="1" lang="en-US" altLang="zh-CN" dirty="0" smtClean="0"/>
              <a:t>, we need </a:t>
            </a:r>
            <a:r>
              <a:rPr kumimoji="1" lang="en-US" altLang="zh-CN" dirty="0" smtClean="0">
                <a:solidFill>
                  <a:srgbClr val="0000FF"/>
                </a:solidFill>
              </a:rPr>
              <a:t>relation extraction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Relation extraction </a:t>
            </a:r>
            <a:r>
              <a:rPr kumimoji="1" lang="en-US" altLang="zh-CN" dirty="0" smtClean="0">
                <a:solidFill>
                  <a:srgbClr val="0000FF"/>
                </a:solidFill>
              </a:rPr>
              <a:t>from text</a:t>
            </a:r>
            <a:r>
              <a:rPr kumimoji="1" lang="en-US" altLang="zh-CN" dirty="0" smtClean="0"/>
              <a:t>: information extraction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Relation extraction </a:t>
            </a:r>
            <a:r>
              <a:rPr kumimoji="1" lang="en-US" altLang="zh-CN" dirty="0" smtClean="0">
                <a:solidFill>
                  <a:srgbClr val="0000FF"/>
                </a:solidFill>
              </a:rPr>
              <a:t>from KG</a:t>
            </a:r>
            <a:r>
              <a:rPr kumimoji="1" lang="en-US" altLang="zh-CN" dirty="0" smtClean="0"/>
              <a:t>: knowledge graph completion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Issues: KGs are hard to manipulate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>
                <a:solidFill>
                  <a:srgbClr val="0000FF"/>
                </a:solidFill>
              </a:rPr>
              <a:t>High</a:t>
            </a:r>
            <a:r>
              <a:rPr kumimoji="1" lang="zh-CN" altLang="en-US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</a:rPr>
              <a:t>dimensions</a:t>
            </a:r>
            <a:r>
              <a:rPr kumimoji="1" lang="en-US" altLang="zh-CN" dirty="0" smtClean="0"/>
              <a:t>: 10^5~10^8 entities, 10^7~10^9 relation types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>
                <a:solidFill>
                  <a:srgbClr val="0000FF"/>
                </a:solidFill>
              </a:rPr>
              <a:t>Sparse</a:t>
            </a:r>
            <a:r>
              <a:rPr kumimoji="1" lang="en-US" altLang="zh-CN" dirty="0" smtClean="0"/>
              <a:t>: few valid links</a:t>
            </a:r>
          </a:p>
          <a:p>
            <a:pPr lvl="1">
              <a:lnSpc>
                <a:spcPct val="130000"/>
              </a:lnSpc>
            </a:pPr>
            <a:r>
              <a:rPr kumimoji="1" lang="en-US" altLang="zh-CN" dirty="0" smtClean="0">
                <a:solidFill>
                  <a:srgbClr val="0000FF"/>
                </a:solidFill>
              </a:rPr>
              <a:t>Noisy</a:t>
            </a:r>
            <a:r>
              <a:rPr kumimoji="1" lang="en-US" altLang="zh-CN" dirty="0" smtClean="0"/>
              <a:t> and </a:t>
            </a:r>
            <a:r>
              <a:rPr kumimoji="1" lang="en-US" altLang="zh-CN" dirty="0" smtClean="0">
                <a:solidFill>
                  <a:srgbClr val="0000FF"/>
                </a:solidFill>
              </a:rPr>
              <a:t>incomplete</a:t>
            </a:r>
          </a:p>
          <a:p>
            <a:pPr>
              <a:lnSpc>
                <a:spcPct val="130000"/>
              </a:lnSpc>
            </a:pPr>
            <a:r>
              <a:rPr kumimoji="1" lang="en-US" altLang="zh-CN" dirty="0" smtClean="0"/>
              <a:t>How: Encode KGs into </a:t>
            </a:r>
            <a:r>
              <a:rPr kumimoji="1" lang="en-US" altLang="zh-CN" dirty="0" smtClean="0">
                <a:solidFill>
                  <a:srgbClr val="0000FF"/>
                </a:solidFill>
              </a:rPr>
              <a:t>low-dimensional vector spaces</a:t>
            </a:r>
          </a:p>
        </p:txBody>
      </p:sp>
    </p:spTree>
    <p:extLst>
      <p:ext uri="{BB962C8B-B14F-4D97-AF65-F5344CB8AC3E}">
        <p14:creationId xmlns:p14="http://schemas.microsoft.com/office/powerpoint/2010/main" val="40560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 smtClean="0"/>
              <a:t>Typical Models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-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NTN</a:t>
            </a:r>
            <a:endParaRPr kumimoji="1"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878" b="7757"/>
          <a:stretch/>
        </p:blipFill>
        <p:spPr>
          <a:xfrm>
            <a:off x="628650" y="1825625"/>
            <a:ext cx="3886200" cy="4258648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083" r="7083"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90500" y="6094105"/>
            <a:ext cx="478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 smtClean="0"/>
              <a:t>Neural </a:t>
            </a:r>
            <a:r>
              <a:rPr kumimoji="1" lang="en-US" altLang="zh-CN" dirty="0"/>
              <a:t>Tensor Network (NTN)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870450" y="6084273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 smtClean="0"/>
              <a:t>Energy Model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38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err="1"/>
              <a:t>TransE</a:t>
            </a:r>
            <a:r>
              <a:rPr lang="en-US" altLang="zh-CN" dirty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Modeling Relations as Translations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each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(head,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tail),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works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translation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head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tail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6" y="2942031"/>
            <a:ext cx="2977987" cy="3163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538" y="2942031"/>
            <a:ext cx="3767163" cy="3163584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879575" y="3952487"/>
            <a:ext cx="956142" cy="813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090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err="1"/>
              <a:t>TransE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Modeling Relations as Translations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each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(head,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tail),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make</a:t>
            </a:r>
            <a:r>
              <a:rPr lang="zh-CN" altLang="en-US" sz="2400" dirty="0" smtClean="0"/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h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+</a:t>
            </a:r>
            <a:r>
              <a:rPr lang="zh-CN" altLang="en-US" sz="2800" dirty="0" smtClean="0">
                <a:solidFill>
                  <a:srgbClr val="0000FF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r </a:t>
            </a:r>
            <a:r>
              <a:rPr lang="zh-CN" altLang="zh-CN" sz="2800" dirty="0" smtClean="0">
                <a:solidFill>
                  <a:srgbClr val="0000FF"/>
                </a:solidFill>
              </a:rPr>
              <a:t>= </a:t>
            </a:r>
            <a:r>
              <a:rPr lang="en-US" altLang="zh-CN" sz="2800" dirty="0" smtClean="0">
                <a:solidFill>
                  <a:srgbClr val="0000FF"/>
                </a:solidFill>
              </a:rPr>
              <a:t>t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48" y="2585726"/>
            <a:ext cx="4150897" cy="383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Link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Prediction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Performance</a:t>
            </a:r>
            <a:endParaRPr kumimoji="1"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527" y="2354372"/>
            <a:ext cx="7097057" cy="424678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28650" y="1690689"/>
            <a:ext cx="272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On </a:t>
            </a:r>
            <a:r>
              <a:rPr lang="en-US" altLang="zh-CN" dirty="0" smtClean="0"/>
              <a:t>Freebase15K: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61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Issue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TransE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Have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difficulties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many-to-many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6" y="2942031"/>
            <a:ext cx="2977987" cy="3163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538" y="2942031"/>
            <a:ext cx="3767163" cy="3163584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879575" y="3952487"/>
            <a:ext cx="956142" cy="813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51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102"/>
            <a:ext cx="1738648" cy="2057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8988" y="42057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Raw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endParaRPr kumimoji="1" lang="zh-CN" altLang="en-US" dirty="0"/>
          </a:p>
        </p:txBody>
      </p:sp>
      <p:sp>
        <p:nvSpPr>
          <p:cNvPr id="10" name="右箭头 9"/>
          <p:cNvSpPr/>
          <p:nvPr/>
        </p:nvSpPr>
        <p:spPr>
          <a:xfrm>
            <a:off x="1739900" y="2770302"/>
            <a:ext cx="1041400" cy="749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844800" y="2770302"/>
            <a:ext cx="2430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smtClean="0"/>
              <a:t>Representation</a:t>
            </a:r>
            <a:endParaRPr kumimoji="1" lang="en-US" altLang="zh-CN" dirty="0"/>
          </a:p>
          <a:p>
            <a:pPr algn="ctr"/>
            <a:r>
              <a:rPr kumimoji="1" lang="en-US" altLang="zh-CN" dirty="0" smtClean="0"/>
              <a:t>Learning</a:t>
            </a:r>
            <a:endParaRPr kumimoji="1" lang="zh-CN" altLang="en-US" dirty="0"/>
          </a:p>
        </p:txBody>
      </p:sp>
      <p:sp>
        <p:nvSpPr>
          <p:cNvPr id="12" name="右箭头 11"/>
          <p:cNvSpPr/>
          <p:nvPr/>
        </p:nvSpPr>
        <p:spPr>
          <a:xfrm>
            <a:off x="5275273" y="2770302"/>
            <a:ext cx="1041400" cy="749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311846" y="2770302"/>
            <a:ext cx="2811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smtClean="0"/>
              <a:t>Machine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Learning</a:t>
            </a:r>
            <a:endParaRPr kumimoji="1" lang="en-US" altLang="zh-CN" dirty="0"/>
          </a:p>
          <a:p>
            <a:pPr algn="ctr"/>
            <a:r>
              <a:rPr kumimoji="1" lang="en-US" altLang="zh-CN" dirty="0" smtClean="0"/>
              <a:t>Systems</a:t>
            </a:r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0" y="6519446"/>
            <a:ext cx="6667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aseline="30000" dirty="0" err="1">
                <a:latin typeface="Arial"/>
                <a:cs typeface="Arial"/>
              </a:rPr>
              <a:t>Yoshua</a:t>
            </a:r>
            <a:r>
              <a:rPr lang="en-US" altLang="zh-CN" baseline="30000" dirty="0">
                <a:latin typeface="Arial"/>
                <a:cs typeface="Arial"/>
              </a:rPr>
              <a:t> </a:t>
            </a:r>
            <a:r>
              <a:rPr lang="en-US" altLang="zh-CN" baseline="30000" dirty="0" err="1" smtClean="0">
                <a:latin typeface="Arial"/>
                <a:cs typeface="Arial"/>
              </a:rPr>
              <a:t>Bengio</a:t>
            </a:r>
            <a:r>
              <a:rPr lang="en-US" altLang="zh-CN" baseline="30000" dirty="0" smtClean="0">
                <a:latin typeface="Arial"/>
                <a:cs typeface="Arial"/>
              </a:rPr>
              <a:t>.</a:t>
            </a:r>
            <a:r>
              <a:rPr lang="zh-CN" altLang="en-US" baseline="30000" dirty="0" smtClean="0">
                <a:latin typeface="Arial"/>
                <a:cs typeface="Arial"/>
              </a:rPr>
              <a:t> </a:t>
            </a:r>
            <a:r>
              <a:rPr lang="en-US" altLang="zh-CN" baseline="30000" dirty="0" smtClean="0">
                <a:latin typeface="Arial"/>
                <a:cs typeface="Arial"/>
              </a:rPr>
              <a:t>Deep </a:t>
            </a:r>
            <a:r>
              <a:rPr lang="en-US" altLang="zh-CN" baseline="30000" dirty="0">
                <a:latin typeface="Arial"/>
                <a:cs typeface="Arial"/>
              </a:rPr>
              <a:t>Learning of </a:t>
            </a:r>
            <a:r>
              <a:rPr lang="en-US" altLang="zh-CN" baseline="30000" dirty="0" smtClean="0">
                <a:latin typeface="Arial"/>
                <a:cs typeface="Arial"/>
              </a:rPr>
              <a:t>Representations</a:t>
            </a:r>
            <a:r>
              <a:rPr lang="zh-CN" altLang="zh-CN" baseline="30000" dirty="0" smtClean="0">
                <a:latin typeface="Arial"/>
                <a:cs typeface="Arial"/>
              </a:rPr>
              <a:t>.</a:t>
            </a:r>
            <a:r>
              <a:rPr lang="zh-CN" altLang="en-US" baseline="30000" dirty="0" smtClean="0">
                <a:latin typeface="Arial"/>
                <a:cs typeface="Arial"/>
              </a:rPr>
              <a:t> </a:t>
            </a:r>
            <a:r>
              <a:rPr lang="en-US" altLang="zh-CN" baseline="30000" dirty="0" smtClean="0">
                <a:latin typeface="Arial"/>
                <a:cs typeface="Arial"/>
              </a:rPr>
              <a:t>AAAI</a:t>
            </a:r>
            <a:r>
              <a:rPr lang="zh-CN" altLang="en-US" baseline="30000" dirty="0" smtClean="0">
                <a:latin typeface="Arial"/>
                <a:cs typeface="Arial"/>
              </a:rPr>
              <a:t> </a:t>
            </a:r>
            <a:r>
              <a:rPr lang="en-US" altLang="zh-CN" baseline="30000" dirty="0" smtClean="0">
                <a:latin typeface="Arial"/>
                <a:cs typeface="Arial"/>
              </a:rPr>
              <a:t>2013</a:t>
            </a:r>
            <a:r>
              <a:rPr lang="zh-CN" altLang="en-US" baseline="30000" dirty="0" smtClean="0">
                <a:latin typeface="Arial"/>
                <a:cs typeface="Arial"/>
              </a:rPr>
              <a:t> </a:t>
            </a:r>
            <a:r>
              <a:rPr lang="en-US" altLang="zh-CN" baseline="30000" dirty="0" smtClean="0">
                <a:latin typeface="Arial"/>
                <a:cs typeface="Arial"/>
              </a:rPr>
              <a:t>Tutorial.</a:t>
            </a:r>
            <a:endParaRPr lang="en-US" altLang="zh-CN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31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Modeling</a:t>
            </a:r>
            <a:r>
              <a:rPr lang="zh-CN" altLang="en-US" sz="2800" dirty="0"/>
              <a:t> </a:t>
            </a:r>
            <a:r>
              <a:rPr lang="en-US" altLang="zh-CN" sz="2800" dirty="0"/>
              <a:t>Entities</a:t>
            </a:r>
            <a:r>
              <a:rPr lang="zh-CN" altLang="en-US" sz="2800" dirty="0"/>
              <a:t>/</a:t>
            </a:r>
            <a:r>
              <a:rPr lang="en-US" altLang="zh-CN" sz="2800" dirty="0"/>
              <a:t>Relations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Different</a:t>
            </a:r>
            <a:r>
              <a:rPr lang="zh-CN" altLang="en-US" sz="2800" dirty="0"/>
              <a:t> </a:t>
            </a:r>
            <a:r>
              <a:rPr lang="en-US" altLang="zh-CN" sz="2800" dirty="0"/>
              <a:t>Space</a:t>
            </a:r>
            <a:endParaRPr kumimoji="1" lang="zh-CN" altLang="en-US" sz="2800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/>
              <a:t>entities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relations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,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relation-specific</a:t>
            </a:r>
            <a:r>
              <a:rPr lang="zh-CN" altLang="en-US" dirty="0"/>
              <a:t> </a:t>
            </a:r>
            <a:r>
              <a:rPr lang="en-US" altLang="zh-CN" dirty="0"/>
              <a:t>matrix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endParaRPr lang="zh-CN" altLang="en-US" dirty="0"/>
          </a:p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2716420"/>
            <a:ext cx="7150100" cy="35954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56599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 smtClean="0"/>
              <a:t>Lin </a:t>
            </a:r>
            <a:r>
              <a:rPr lang="en-US" altLang="zh-CN" sz="1200" dirty="0" err="1" smtClean="0"/>
              <a:t>Yankai</a:t>
            </a:r>
            <a:r>
              <a:rPr lang="en-US" altLang="zh-CN" sz="1200" dirty="0" smtClean="0"/>
              <a:t>, et al. </a:t>
            </a:r>
            <a:r>
              <a:rPr lang="en-US" altLang="zh-CN" sz="1200" dirty="0"/>
              <a:t>Learning Entity and Relation Embeddings for Knowledge Graph Completion. </a:t>
            </a:r>
            <a:r>
              <a:rPr lang="en-US" altLang="zh-CN" sz="1200" dirty="0" smtClean="0"/>
              <a:t>AAAI 2015.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6533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Modeling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Entities</a:t>
            </a:r>
            <a:r>
              <a:rPr lang="zh-CN" altLang="en-US" sz="2800" dirty="0" smtClean="0"/>
              <a:t>/</a:t>
            </a:r>
            <a:r>
              <a:rPr lang="en-US" altLang="zh-CN" sz="2800" dirty="0" smtClean="0"/>
              <a:t>Relations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Different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Space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(head,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tail),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W</a:t>
            </a:r>
            <a:r>
              <a:rPr lang="zh-CN" altLang="zh-CN" dirty="0"/>
              <a:t>_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r </a:t>
            </a:r>
            <a:r>
              <a:rPr lang="zh-CN" altLang="zh-CN" dirty="0"/>
              <a:t>= </a:t>
            </a:r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 err="1" smtClean="0"/>
              <a:t>W_r</a:t>
            </a:r>
            <a:endParaRPr lang="en-US" altLang="zh-CN" dirty="0"/>
          </a:p>
        </p:txBody>
      </p:sp>
      <p:sp>
        <p:nvSpPr>
          <p:cNvPr id="10" name="矩形 9"/>
          <p:cNvSpPr/>
          <p:nvPr/>
        </p:nvSpPr>
        <p:spPr>
          <a:xfrm>
            <a:off x="469881" y="2948927"/>
            <a:ext cx="910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head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664190" y="3028728"/>
            <a:ext cx="13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relation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897202" y="3028728"/>
            <a:ext cx="647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tail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068003" y="3633837"/>
            <a:ext cx="6712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solidFill>
                  <a:srgbClr val="0000FF"/>
                </a:solidFill>
              </a:rPr>
              <a:t>+</a:t>
            </a:r>
            <a:endParaRPr lang="zh-CN" altLang="en-US" sz="6000" dirty="0"/>
          </a:p>
        </p:txBody>
      </p:sp>
      <p:sp>
        <p:nvSpPr>
          <p:cNvPr id="16" name="矩形 15"/>
          <p:cNvSpPr/>
          <p:nvPr/>
        </p:nvSpPr>
        <p:spPr>
          <a:xfrm>
            <a:off x="4984144" y="3702861"/>
            <a:ext cx="634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6000" dirty="0">
                <a:solidFill>
                  <a:srgbClr val="0000FF"/>
                </a:solidFill>
              </a:rPr>
              <a:t>=</a:t>
            </a:r>
            <a:endParaRPr lang="zh-CN" altLang="en-US" sz="60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4" y="3410592"/>
            <a:ext cx="1155700" cy="1574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831" y="3429642"/>
            <a:ext cx="1028700" cy="15621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868" y="3435992"/>
            <a:ext cx="1104900" cy="1549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707" y="3490392"/>
            <a:ext cx="1562100" cy="14949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768" y="3435992"/>
            <a:ext cx="1562100" cy="14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3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Cluster-based </a:t>
            </a:r>
            <a:r>
              <a:rPr lang="en-US" altLang="zh-CN" dirty="0" err="1" smtClean="0"/>
              <a:t>TransR</a:t>
            </a:r>
            <a:r>
              <a:rPr lang="en-US" altLang="zh-CN" dirty="0" smtClean="0"/>
              <a:t> (</a:t>
            </a:r>
            <a:r>
              <a:rPr lang="en-US" altLang="zh-CN" dirty="0" err="1"/>
              <a:t>CTranR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2104"/>
            <a:ext cx="4034808" cy="2695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193" y="2634792"/>
            <a:ext cx="4093703" cy="2692397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234442" y="3654906"/>
            <a:ext cx="675116" cy="649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50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Evaluation: Link Prediction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lang="en-US" altLang="zh-CN" sz="2400" dirty="0"/>
              <a:t>WALL-E </a:t>
            </a:r>
            <a:r>
              <a:rPr lang="zh-CN" altLang="en-US" sz="2400" dirty="0" smtClean="0"/>
              <a:t>      </a:t>
            </a:r>
            <a:r>
              <a:rPr lang="en-US" altLang="zh-CN" sz="2400" dirty="0" smtClean="0"/>
              <a:t>_</a:t>
            </a:r>
            <a:r>
              <a:rPr lang="en-US" altLang="zh-CN" sz="2400" dirty="0" err="1" smtClean="0"/>
              <a:t>has_genre</a:t>
            </a:r>
            <a:r>
              <a:rPr lang="zh-CN" altLang="en-US" sz="2400" dirty="0" smtClean="0"/>
              <a:t>        </a:t>
            </a:r>
            <a:r>
              <a:rPr lang="en-US" altLang="zh-CN" sz="2400" dirty="0" smtClean="0"/>
              <a:t>?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455619" y="1690689"/>
            <a:ext cx="5402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Which genre is the movie WALL-E</a:t>
            </a:r>
            <a:r>
              <a:rPr lang="en-US" altLang="zh-CN" dirty="0" smtClean="0"/>
              <a:t>?</a:t>
            </a:r>
            <a:endParaRPr kumimoji="1"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125703"/>
            <a:ext cx="228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Evaluation: Link Prediction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lang="en-US" altLang="zh-CN" sz="2400" dirty="0">
                <a:latin typeface="24"/>
                <a:cs typeface="24"/>
              </a:rPr>
              <a:t>WALL-E </a:t>
            </a:r>
            <a:r>
              <a:rPr lang="zh-CN" altLang="en-US" sz="2400" dirty="0" smtClean="0">
                <a:latin typeface="24"/>
                <a:cs typeface="24"/>
              </a:rPr>
              <a:t>      </a:t>
            </a:r>
            <a:r>
              <a:rPr lang="en-US" altLang="zh-CN" sz="2400" dirty="0" smtClean="0">
                <a:latin typeface="24"/>
                <a:cs typeface="24"/>
              </a:rPr>
              <a:t>_</a:t>
            </a:r>
            <a:r>
              <a:rPr lang="en-US" altLang="zh-CN" sz="2400" dirty="0" err="1" smtClean="0">
                <a:latin typeface="24"/>
                <a:cs typeface="24"/>
              </a:rPr>
              <a:t>has_genre</a:t>
            </a:r>
            <a:endParaRPr kumimoji="1" lang="zh-CN" altLang="en-US" sz="2400" dirty="0">
              <a:latin typeface="24"/>
              <a:cs typeface="2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55619" y="1690689"/>
            <a:ext cx="5402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Which genre is the movie WALL-E</a:t>
            </a:r>
            <a:r>
              <a:rPr lang="en-US" altLang="zh-CN" dirty="0" smtClean="0"/>
              <a:t>?</a:t>
            </a:r>
            <a:endParaRPr kumimoji="1"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125703"/>
            <a:ext cx="2286000" cy="3175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83804" y="259464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Animation</a:t>
            </a:r>
          </a:p>
          <a:p>
            <a:r>
              <a:rPr lang="en-US" altLang="zh-CN" dirty="0"/>
              <a:t>Computer animation</a:t>
            </a:r>
          </a:p>
          <a:p>
            <a:r>
              <a:rPr lang="en-US" altLang="zh-CN" dirty="0"/>
              <a:t>Comedy film</a:t>
            </a:r>
          </a:p>
          <a:p>
            <a:r>
              <a:rPr lang="en-US" altLang="zh-CN" dirty="0"/>
              <a:t>Adventure film</a:t>
            </a:r>
          </a:p>
          <a:p>
            <a:r>
              <a:rPr lang="en-US" altLang="zh-CN" dirty="0"/>
              <a:t>Science Fiction</a:t>
            </a:r>
          </a:p>
          <a:p>
            <a:r>
              <a:rPr lang="en-US" altLang="zh-CN" dirty="0"/>
              <a:t>Fantasy</a:t>
            </a:r>
          </a:p>
          <a:p>
            <a:r>
              <a:rPr lang="en-US" altLang="zh-CN" dirty="0"/>
              <a:t>Stop motion</a:t>
            </a:r>
          </a:p>
          <a:p>
            <a:r>
              <a:rPr lang="en-US" altLang="zh-CN" dirty="0"/>
              <a:t>Satire</a:t>
            </a:r>
          </a:p>
          <a:p>
            <a:r>
              <a:rPr lang="en-US" altLang="zh-CN" dirty="0"/>
              <a:t>Drama</a:t>
            </a:r>
          </a:p>
          <a:p>
            <a:r>
              <a:rPr lang="en-US" altLang="zh-CN" dirty="0"/>
              <a:t>Connecting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18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Datasets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38" y="2853360"/>
            <a:ext cx="65913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1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Performance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027"/>
            <a:ext cx="9144000" cy="358908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183" y="4178893"/>
            <a:ext cx="9075633" cy="2478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183" y="4863586"/>
            <a:ext cx="9075633" cy="8706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14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Performance (FB15K)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" y="2806206"/>
            <a:ext cx="8862137" cy="2801026"/>
          </a:xfrm>
        </p:spPr>
      </p:pic>
    </p:spTree>
    <p:extLst>
      <p:ext uri="{BB962C8B-B14F-4D97-AF65-F5344CB8AC3E}">
        <p14:creationId xmlns:p14="http://schemas.microsoft.com/office/powerpoint/2010/main" val="404424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Performance on Triple Classification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18468" r="-1846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5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Research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Challenge: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Text for RL</a:t>
            </a:r>
            <a:endParaRPr kumimoji="1"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866775"/>
          </a:xfrm>
        </p:spPr>
        <p:txBody>
          <a:bodyPr/>
          <a:lstStyle/>
          <a:p>
            <a:r>
              <a:rPr kumimoji="1" lang="en-US" altLang="zh-CN" dirty="0" smtClean="0"/>
              <a:t>Incorporate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embeddings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text-based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extraction</a:t>
            </a:r>
            <a:endParaRPr kumimoji="1"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505"/>
          <a:stretch/>
        </p:blipFill>
        <p:spPr>
          <a:xfrm>
            <a:off x="270551" y="2908300"/>
            <a:ext cx="8644849" cy="2970438"/>
          </a:xfrm>
        </p:spPr>
      </p:pic>
      <p:sp>
        <p:nvSpPr>
          <p:cNvPr id="5" name="文本框 4"/>
          <p:cNvSpPr txBox="1"/>
          <p:nvPr/>
        </p:nvSpPr>
        <p:spPr>
          <a:xfrm>
            <a:off x="3710402" y="499412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425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64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kumimoji="1" lang="en-US" altLang="zh-CN" dirty="0"/>
              <a:t>KG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 for RL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653" y="1434216"/>
            <a:ext cx="7327485" cy="52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Research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Challenge: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 Inference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Current</a:t>
            </a:r>
            <a:r>
              <a:rPr lang="zh-CN" altLang="en-US" smtClean="0"/>
              <a:t> </a:t>
            </a:r>
            <a:r>
              <a:rPr lang="en-US" altLang="zh-CN" smtClean="0"/>
              <a:t>models</a:t>
            </a:r>
            <a:r>
              <a:rPr lang="zh-CN" altLang="en-US" smtClean="0"/>
              <a:t> </a:t>
            </a:r>
            <a:r>
              <a:rPr lang="en-US" altLang="zh-CN" smtClean="0"/>
              <a:t>consider</a:t>
            </a:r>
            <a:r>
              <a:rPr lang="zh-CN" altLang="en-US" smtClean="0"/>
              <a:t> </a:t>
            </a:r>
            <a:r>
              <a:rPr lang="en-US" altLang="zh-CN" smtClean="0"/>
              <a:t>each</a:t>
            </a:r>
            <a:r>
              <a:rPr lang="zh-CN" altLang="en-US" smtClean="0"/>
              <a:t> </a:t>
            </a:r>
            <a:r>
              <a:rPr lang="en-US" altLang="zh-CN" smtClean="0"/>
              <a:t>relation</a:t>
            </a:r>
            <a:r>
              <a:rPr lang="zh-CN" altLang="en-US" smtClean="0"/>
              <a:t> </a:t>
            </a:r>
            <a:r>
              <a:rPr lang="en-US" altLang="zh-CN" smtClean="0"/>
              <a:t>independently</a:t>
            </a:r>
          </a:p>
          <a:p>
            <a:r>
              <a:rPr lang="en-US" altLang="zh-CN" smtClean="0"/>
              <a:t>There</a:t>
            </a:r>
            <a:r>
              <a:rPr lang="zh-CN" altLang="en-US" smtClean="0"/>
              <a:t> </a:t>
            </a:r>
            <a:r>
              <a:rPr lang="en-US" altLang="zh-CN" smtClean="0"/>
              <a:t>are</a:t>
            </a:r>
            <a:r>
              <a:rPr lang="zh-CN" altLang="en-US" smtClean="0"/>
              <a:t> </a:t>
            </a:r>
            <a:r>
              <a:rPr lang="en-US" altLang="zh-CN" smtClean="0"/>
              <a:t>complicate</a:t>
            </a:r>
            <a:r>
              <a:rPr lang="zh-CN" altLang="en-US" smtClean="0"/>
              <a:t> </a:t>
            </a:r>
            <a:r>
              <a:rPr lang="en-US" altLang="zh-CN" smtClean="0"/>
              <a:t>correlations</a:t>
            </a:r>
            <a:r>
              <a:rPr lang="zh-CN" altLang="en-US" smtClean="0"/>
              <a:t> </a:t>
            </a:r>
            <a:r>
              <a:rPr lang="en-US" altLang="zh-CN" smtClean="0"/>
              <a:t>among</a:t>
            </a:r>
            <a:r>
              <a:rPr lang="zh-CN" altLang="en-US" smtClean="0"/>
              <a:t> </a:t>
            </a:r>
            <a:r>
              <a:rPr lang="en-US" altLang="zh-CN" smtClean="0"/>
              <a:t>these</a:t>
            </a:r>
            <a:r>
              <a:rPr lang="zh-CN" altLang="en-US" smtClean="0"/>
              <a:t> </a:t>
            </a:r>
            <a:r>
              <a:rPr lang="en-US" altLang="zh-CN" smtClean="0"/>
              <a:t>relations</a:t>
            </a:r>
            <a:endParaRPr lang="en-US" altLang="zh-CN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3907740"/>
            <a:ext cx="1125082" cy="1488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16" y="3907740"/>
            <a:ext cx="1123449" cy="1488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88" y="3909090"/>
            <a:ext cx="1206500" cy="1487220"/>
          </a:xfrm>
          <a:prstGeom prst="rect">
            <a:avLst/>
          </a:prstGeom>
        </p:spPr>
      </p:pic>
      <p:sp>
        <p:nvSpPr>
          <p:cNvPr id="10" name="下弧形箭头 9"/>
          <p:cNvSpPr/>
          <p:nvPr/>
        </p:nvSpPr>
        <p:spPr>
          <a:xfrm>
            <a:off x="1327516" y="3422650"/>
            <a:ext cx="812800" cy="3683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下弧形箭头 10"/>
          <p:cNvSpPr/>
          <p:nvPr/>
        </p:nvSpPr>
        <p:spPr>
          <a:xfrm>
            <a:off x="2549288" y="3422650"/>
            <a:ext cx="812800" cy="3683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34214" y="2971453"/>
            <a:ext cx="1242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predecessor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091266" y="2971106"/>
            <a:ext cx="1242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predecessor</a:t>
            </a:r>
            <a:endParaRPr lang="zh-CN" altLang="en-US" dirty="0"/>
          </a:p>
        </p:txBody>
      </p:sp>
      <p:sp>
        <p:nvSpPr>
          <p:cNvPr id="15" name="下弧形箭头 14"/>
          <p:cNvSpPr/>
          <p:nvPr/>
        </p:nvSpPr>
        <p:spPr>
          <a:xfrm flipV="1">
            <a:off x="1129231" y="5570535"/>
            <a:ext cx="2485896" cy="30321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65699" y="5946130"/>
            <a:ext cx="2005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predecessor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l="27822" r="21774" b="29407"/>
          <a:stretch/>
        </p:blipFill>
        <p:spPr>
          <a:xfrm>
            <a:off x="4540250" y="3909090"/>
            <a:ext cx="1297260" cy="14872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/>
          <a:srcRect l="17375" r="22972" b="14198"/>
          <a:stretch/>
        </p:blipFill>
        <p:spPr>
          <a:xfrm>
            <a:off x="6019800" y="3909090"/>
            <a:ext cx="1380402" cy="14872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200" y="3909090"/>
            <a:ext cx="1113979" cy="1487220"/>
          </a:xfrm>
          <a:prstGeom prst="rect">
            <a:avLst/>
          </a:prstGeom>
        </p:spPr>
      </p:pic>
      <p:sp>
        <p:nvSpPr>
          <p:cNvPr id="20" name="下弧形箭头 19"/>
          <p:cNvSpPr/>
          <p:nvPr/>
        </p:nvSpPr>
        <p:spPr>
          <a:xfrm>
            <a:off x="5400318" y="3390900"/>
            <a:ext cx="812800" cy="3683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下弧形箭头 20"/>
          <p:cNvSpPr/>
          <p:nvPr/>
        </p:nvSpPr>
        <p:spPr>
          <a:xfrm>
            <a:off x="7162800" y="3390900"/>
            <a:ext cx="812800" cy="3683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00318" y="2975452"/>
            <a:ext cx="775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father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181313" y="2975452"/>
            <a:ext cx="775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father</a:t>
            </a:r>
            <a:endParaRPr lang="zh-CN" altLang="en-US" dirty="0"/>
          </a:p>
        </p:txBody>
      </p:sp>
      <p:sp>
        <p:nvSpPr>
          <p:cNvPr id="24" name="下弧形箭头 23"/>
          <p:cNvSpPr/>
          <p:nvPr/>
        </p:nvSpPr>
        <p:spPr>
          <a:xfrm flipV="1">
            <a:off x="5400318" y="5571328"/>
            <a:ext cx="2485896" cy="30321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952402" y="5976908"/>
            <a:ext cx="1650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FF"/>
                </a:solidFill>
              </a:rPr>
              <a:t>grandfather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2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Reference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altLang="zh-CN" dirty="0" smtClean="0"/>
              <a:t>Learning Structured Embeddings of Knowledge Bases.</a:t>
            </a:r>
            <a:r>
              <a:rPr lang="zh-CN" altLang="en-US" dirty="0" smtClean="0"/>
              <a:t> </a:t>
            </a:r>
            <a:r>
              <a:rPr lang="en-US" altLang="zh-CN" dirty="0" smtClean="0"/>
              <a:t>A. </a:t>
            </a:r>
            <a:r>
              <a:rPr lang="en-US" altLang="zh-CN" dirty="0" err="1" smtClean="0"/>
              <a:t>Bordes</a:t>
            </a:r>
            <a:r>
              <a:rPr lang="en-US" altLang="zh-CN" dirty="0" smtClean="0"/>
              <a:t>, J. Weston, R. </a:t>
            </a:r>
            <a:r>
              <a:rPr lang="en-US" altLang="zh-CN" dirty="0" err="1" smtClean="0"/>
              <a:t>Collobert</a:t>
            </a:r>
            <a:r>
              <a:rPr lang="en-US" altLang="zh-CN" dirty="0" smtClean="0"/>
              <a:t> &amp; Y. </a:t>
            </a:r>
            <a:r>
              <a:rPr lang="en-US" altLang="zh-CN" dirty="0" err="1" smtClean="0"/>
              <a:t>Bengio</a:t>
            </a:r>
            <a:r>
              <a:rPr lang="en-US" altLang="zh-CN" dirty="0" smtClean="0"/>
              <a:t>. AAAI, 2011.</a:t>
            </a:r>
          </a:p>
          <a:p>
            <a:pPr algn="just"/>
            <a:r>
              <a:rPr lang="en-US" altLang="zh-CN" dirty="0" smtClean="0"/>
              <a:t>Joint Learning of Words and Meaning Representations 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Open-Text Semantic Parsing.</a:t>
            </a:r>
            <a:r>
              <a:rPr lang="zh-CN" altLang="en-US" dirty="0" smtClean="0"/>
              <a:t> </a:t>
            </a:r>
            <a:r>
              <a:rPr lang="en-US" altLang="zh-CN" dirty="0" smtClean="0"/>
              <a:t>A. </a:t>
            </a:r>
            <a:r>
              <a:rPr lang="en-US" altLang="zh-CN" dirty="0" err="1" smtClean="0"/>
              <a:t>Bordes</a:t>
            </a:r>
            <a:r>
              <a:rPr lang="en-US" altLang="zh-CN" dirty="0" smtClean="0"/>
              <a:t>, X. </a:t>
            </a:r>
            <a:r>
              <a:rPr lang="en-US" altLang="zh-CN" dirty="0" err="1" smtClean="0"/>
              <a:t>Glorot</a:t>
            </a:r>
            <a:r>
              <a:rPr lang="en-US" altLang="zh-CN" dirty="0" smtClean="0"/>
              <a:t>, J. Weston &amp; Y. </a:t>
            </a:r>
            <a:r>
              <a:rPr lang="en-US" altLang="zh-CN" dirty="0" err="1" smtClean="0"/>
              <a:t>Bengio</a:t>
            </a:r>
            <a:r>
              <a:rPr lang="en-US" altLang="zh-CN" dirty="0" smtClean="0"/>
              <a:t>. AISTATS, 2012.</a:t>
            </a:r>
          </a:p>
          <a:p>
            <a:pPr algn="just"/>
            <a:r>
              <a:rPr lang="en-US" altLang="zh-CN" dirty="0" smtClean="0"/>
              <a:t>A Latent Factor Model for Highly Multi-relational Data.</a:t>
            </a:r>
            <a:r>
              <a:rPr lang="zh-CN" altLang="en-US" dirty="0" smtClean="0"/>
              <a:t> </a:t>
            </a:r>
            <a:r>
              <a:rPr lang="en-US" altLang="zh-CN" dirty="0" smtClean="0"/>
              <a:t>R. </a:t>
            </a:r>
            <a:r>
              <a:rPr lang="en-US" altLang="zh-CN" dirty="0" err="1" smtClean="0"/>
              <a:t>Jenatton</a:t>
            </a:r>
            <a:r>
              <a:rPr lang="en-US" altLang="zh-CN" dirty="0" smtClean="0"/>
              <a:t>, N. Le Roux, A. </a:t>
            </a:r>
            <a:r>
              <a:rPr lang="en-US" altLang="zh-CN" dirty="0" err="1" smtClean="0"/>
              <a:t>Bordes</a:t>
            </a:r>
            <a:r>
              <a:rPr lang="en-US" altLang="zh-CN" dirty="0" smtClean="0"/>
              <a:t> &amp; G. </a:t>
            </a:r>
            <a:r>
              <a:rPr lang="en-US" altLang="zh-CN" dirty="0" err="1" smtClean="0"/>
              <a:t>Obozinski</a:t>
            </a:r>
            <a:r>
              <a:rPr lang="en-US" altLang="zh-CN" dirty="0" smtClean="0"/>
              <a:t>. NIPS, 2012.</a:t>
            </a:r>
          </a:p>
          <a:p>
            <a:pPr algn="just"/>
            <a:r>
              <a:rPr lang="en-US" altLang="zh-CN" dirty="0" smtClean="0"/>
              <a:t>A Semantic Matching Energy Function for Learning 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Multi-relational Data.</a:t>
            </a:r>
            <a:r>
              <a:rPr lang="zh-CN" altLang="en-US" dirty="0" smtClean="0"/>
              <a:t> </a:t>
            </a:r>
            <a:r>
              <a:rPr lang="en-US" altLang="zh-CN" dirty="0" smtClean="0"/>
              <a:t>A. </a:t>
            </a:r>
            <a:r>
              <a:rPr lang="en-US" altLang="zh-CN" dirty="0" err="1" smtClean="0"/>
              <a:t>Bordes</a:t>
            </a:r>
            <a:r>
              <a:rPr lang="en-US" altLang="zh-CN" dirty="0" smtClean="0"/>
              <a:t>, X. </a:t>
            </a:r>
            <a:r>
              <a:rPr lang="en-US" altLang="zh-CN" dirty="0" err="1" smtClean="0"/>
              <a:t>Glorot</a:t>
            </a:r>
            <a:r>
              <a:rPr lang="en-US" altLang="zh-CN" dirty="0" smtClean="0"/>
              <a:t>, J. Weston &amp; Y. </a:t>
            </a:r>
            <a:r>
              <a:rPr lang="en-US" altLang="zh-CN" dirty="0" err="1" smtClean="0"/>
              <a:t>Bengio</a:t>
            </a:r>
            <a:r>
              <a:rPr lang="en-US" altLang="zh-CN" dirty="0" smtClean="0"/>
              <a:t>. </a:t>
            </a:r>
            <a:r>
              <a:rPr lang="en-US" altLang="zh-CN" dirty="0" err="1" smtClean="0"/>
              <a:t>MLj</a:t>
            </a:r>
            <a:r>
              <a:rPr lang="en-US" altLang="zh-CN" dirty="0" smtClean="0"/>
              <a:t>, 2013.</a:t>
            </a:r>
          </a:p>
          <a:p>
            <a:pPr algn="just"/>
            <a:r>
              <a:rPr lang="en-US" altLang="zh-CN" dirty="0" err="1" smtClean="0"/>
              <a:t>Irreflexive</a:t>
            </a:r>
            <a:r>
              <a:rPr lang="en-US" altLang="zh-CN" dirty="0" smtClean="0"/>
              <a:t> and Hierarchical Relations as Translations.</a:t>
            </a:r>
            <a:r>
              <a:rPr lang="zh-CN" altLang="en-US" dirty="0" smtClean="0"/>
              <a:t> </a:t>
            </a:r>
            <a:r>
              <a:rPr lang="en-US" altLang="zh-CN" dirty="0" smtClean="0"/>
              <a:t>A. </a:t>
            </a:r>
            <a:r>
              <a:rPr lang="en-US" altLang="zh-CN" dirty="0" err="1" smtClean="0"/>
              <a:t>Bordes</a:t>
            </a:r>
            <a:r>
              <a:rPr lang="en-US" altLang="zh-CN" dirty="0" smtClean="0"/>
              <a:t>, N. </a:t>
            </a:r>
            <a:r>
              <a:rPr lang="en-US" altLang="zh-CN" dirty="0" err="1" smtClean="0"/>
              <a:t>Usunier</a:t>
            </a:r>
            <a:r>
              <a:rPr lang="en-US" altLang="zh-CN" dirty="0" smtClean="0"/>
              <a:t>, A. Garcia-Duran, J. Weston &amp; O. </a:t>
            </a:r>
            <a:r>
              <a:rPr lang="en-US" altLang="zh-CN" dirty="0" err="1" smtClean="0"/>
              <a:t>Yakhnenko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/>
              <a:t>ICML Workshop on Structured Learning,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19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39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Take Home Message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Distributed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r>
              <a:rPr kumimoji="1" lang="en-US" altLang="en-US" dirty="0"/>
              <a:t> </a:t>
            </a:r>
            <a:r>
              <a:rPr kumimoji="1" lang="en-US" altLang="en-US" dirty="0" smtClean="0"/>
              <a:t>is 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powerful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tool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semantics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entries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dense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low-dimensional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space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dirty="0"/>
              <a:t>Distributed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used</a:t>
            </a:r>
            <a:endParaRPr kumimoji="1" lang="en-US" altLang="zh-CN" dirty="0"/>
          </a:p>
          <a:p>
            <a:pPr lvl="1" algn="just">
              <a:lnSpc>
                <a:spcPct val="120000"/>
              </a:lnSpc>
            </a:pPr>
            <a:r>
              <a:rPr kumimoji="1" lang="en-US" altLang="zh-CN" dirty="0" smtClean="0"/>
              <a:t>as </a:t>
            </a:r>
            <a:r>
              <a:rPr kumimoji="1" lang="en-US" altLang="zh-CN" dirty="0" smtClean="0">
                <a:solidFill>
                  <a:srgbClr val="FF0000"/>
                </a:solidFill>
              </a:rPr>
              <a:t>pre-training</a:t>
            </a:r>
            <a:r>
              <a:rPr kumimoji="1" lang="en-US" altLang="zh-CN" dirty="0" smtClean="0"/>
              <a:t> of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deep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learning</a:t>
            </a:r>
            <a:endParaRPr kumimoji="1" lang="en-US" altLang="zh-CN" dirty="0"/>
          </a:p>
          <a:p>
            <a:pPr lvl="1" algn="just">
              <a:lnSpc>
                <a:spcPct val="120000"/>
              </a:lnSpc>
            </a:pPr>
            <a:r>
              <a:rPr kumimoji="1" lang="en-US" altLang="zh-CN" dirty="0" smtClean="0"/>
              <a:t>to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build features </a:t>
            </a:r>
            <a:r>
              <a:rPr kumimoji="1" lang="en-US" altLang="zh-CN" dirty="0" smtClean="0"/>
              <a:t>of machine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learning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tasks, especially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multi-task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learning</a:t>
            </a:r>
          </a:p>
          <a:p>
            <a:pPr lvl="1" algn="just">
              <a:lnSpc>
                <a:spcPct val="120000"/>
              </a:lnSpc>
            </a:pPr>
            <a:r>
              <a:rPr kumimoji="1" lang="en-US" altLang="zh-CN" dirty="0" smtClean="0"/>
              <a:t>as 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unified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model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integrate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heterogeneous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(text, image, …)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Distributed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r</a:t>
            </a:r>
            <a:r>
              <a:rPr kumimoji="1" lang="en-US" altLang="zh-CN" dirty="0" smtClean="0"/>
              <a:t>epresentation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sense,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phrase,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document,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knowledge,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text/images, etc.</a:t>
            </a:r>
            <a:r>
              <a:rPr kumimoji="1" lang="zh-CN" altLang="en-US" dirty="0" smtClean="0"/>
              <a:t>.</a:t>
            </a:r>
            <a:endParaRPr kumimoji="1" lang="en-US" altLang="zh-CN" dirty="0" smtClean="0"/>
          </a:p>
          <a:p>
            <a:pPr algn="just">
              <a:lnSpc>
                <a:spcPct val="120000"/>
              </a:lnSpc>
            </a:pPr>
            <a:r>
              <a:rPr kumimoji="1" lang="en-US" altLang="zh-CN" dirty="0" smtClean="0"/>
              <a:t>There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many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issues</a:t>
            </a:r>
          </a:p>
          <a:p>
            <a:pPr lvl="1" algn="just">
              <a:lnSpc>
                <a:spcPct val="120000"/>
              </a:lnSpc>
            </a:pPr>
            <a:r>
              <a:rPr kumimoji="1" lang="en-US" altLang="zh-CN" dirty="0" smtClean="0"/>
              <a:t>Incorporation of </a:t>
            </a:r>
            <a:r>
              <a:rPr kumimoji="1" lang="en-US" altLang="zh-CN" dirty="0" smtClean="0">
                <a:solidFill>
                  <a:srgbClr val="FF0000"/>
                </a:solidFill>
              </a:rPr>
              <a:t>prior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human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knowledge</a:t>
            </a:r>
            <a:endParaRPr kumimoji="1" lang="en-US" altLang="zh-CN" dirty="0" smtClean="0">
              <a:solidFill>
                <a:srgbClr val="FF0000"/>
              </a:solidFill>
            </a:endParaRPr>
          </a:p>
          <a:p>
            <a:pPr lvl="1" algn="just">
              <a:lnSpc>
                <a:spcPct val="120000"/>
              </a:lnSpc>
            </a:pPr>
            <a:r>
              <a:rPr kumimoji="1" lang="en-US" altLang="zh-CN" dirty="0" smtClean="0"/>
              <a:t>Representation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complicated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structure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(trees, network paths)</a:t>
            </a:r>
          </a:p>
        </p:txBody>
      </p:sp>
    </p:spTree>
    <p:extLst>
      <p:ext uri="{BB962C8B-B14F-4D97-AF65-F5344CB8AC3E}">
        <p14:creationId xmlns:p14="http://schemas.microsoft.com/office/powerpoint/2010/main" val="180287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2451099"/>
            <a:ext cx="9144000" cy="1592263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en-US" altLang="zh-CN" sz="3600" dirty="0" smtClean="0"/>
              <a:t>Everything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Can</a:t>
            </a:r>
            <a:r>
              <a:rPr kumimoji="1" lang="en-US" altLang="zh-CN" sz="3600" dirty="0" smtClean="0"/>
              <a:t> be Embedded </a:t>
            </a:r>
            <a:r>
              <a:rPr kumimoji="1" lang="en-US" altLang="en-US" sz="3600" dirty="0" smtClean="0"/>
              <a:t>(given context)</a:t>
            </a:r>
            <a:r>
              <a:rPr kumimoji="1" lang="zh-CN" altLang="en-US" sz="3600" dirty="0" smtClean="0"/>
              <a:t>.</a:t>
            </a:r>
            <a:r>
              <a:rPr kumimoji="1" lang="en-US" altLang="zh-CN" sz="3600" dirty="0" smtClean="0"/>
              <a:t/>
            </a:r>
            <a:br>
              <a:rPr kumimoji="1" lang="en-US" altLang="zh-CN" sz="3600" dirty="0" smtClean="0"/>
            </a:br>
            <a:r>
              <a:rPr kumimoji="1" lang="en-US" altLang="zh-CN" sz="3600" dirty="0" smtClean="0"/>
              <a:t/>
            </a:r>
            <a:br>
              <a:rPr kumimoji="1" lang="en-US" altLang="zh-CN" sz="3600" dirty="0" smtClean="0"/>
            </a:br>
            <a:r>
              <a:rPr kumimoji="1" lang="en-US" altLang="zh-CN" sz="3600" dirty="0" smtClean="0"/>
              <a:t>(Almost) Everything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>
                <a:solidFill>
                  <a:srgbClr val="FF0000"/>
                </a:solidFill>
              </a:rPr>
              <a:t>Should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dirty="0" smtClean="0"/>
              <a:t>be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Embedded</a:t>
            </a:r>
            <a:r>
              <a:rPr kumimoji="1" lang="zh-CN" alt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05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Publications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altLang="zh-CN" dirty="0" err="1"/>
              <a:t>Xinxiong</a:t>
            </a:r>
            <a:r>
              <a:rPr lang="en-US" altLang="zh-CN" dirty="0"/>
              <a:t> Chen, Zhiyuan Liu, Maosong Sun. A Unified Model for Word Sense Representation and Disambiguation. The Conference on Empirical Methods in Natural Language Processing (EMNLP'14</a:t>
            </a:r>
            <a:r>
              <a:rPr lang="en-US" altLang="zh-CN" dirty="0" smtClean="0"/>
              <a:t>).</a:t>
            </a:r>
          </a:p>
          <a:p>
            <a:pPr algn="just"/>
            <a:r>
              <a:rPr lang="en-US" altLang="zh-CN" dirty="0"/>
              <a:t>Yu Zhao, Zhiyuan Liu, Maosong Sun. Phrase Type Sensitive Tensor Indexing Model for Semantic Composition. The 29th AAAI Conference on Artificial Intelligence (AAAI'15</a:t>
            </a:r>
            <a:r>
              <a:rPr lang="en-US" altLang="zh-CN" dirty="0" smtClean="0"/>
              <a:t>).</a:t>
            </a:r>
          </a:p>
          <a:p>
            <a:pPr algn="just"/>
            <a:r>
              <a:rPr lang="en-US" altLang="zh-CN" dirty="0" smtClean="0"/>
              <a:t>Yang </a:t>
            </a:r>
            <a:r>
              <a:rPr lang="en-US" altLang="zh-CN" dirty="0"/>
              <a:t>Liu, Zhiyuan Liu, Tat-Seng Chua, Maosong Sun. Topical Word Embeddings. The 29th AAAI Conference on Artificial Intelligence (AAAI'15</a:t>
            </a:r>
            <a:r>
              <a:rPr lang="en-US" altLang="zh-CN" dirty="0" smtClean="0"/>
              <a:t>).</a:t>
            </a:r>
            <a:endParaRPr lang="en-US" altLang="zh-CN" dirty="0"/>
          </a:p>
          <a:p>
            <a:pPr algn="just"/>
            <a:r>
              <a:rPr lang="en-US" altLang="zh-CN" dirty="0" err="1"/>
              <a:t>Yankai</a:t>
            </a:r>
            <a:r>
              <a:rPr lang="en-US" altLang="zh-CN" dirty="0"/>
              <a:t> Lin, Zhiyuan Liu, Maosong Sun, Yang Liu, Xuan Zhu. Learning Entity and Relation Embeddings for Knowledge Graph Completion. The 29th AAAI Conference on Artificial Intelligence (AAAI'15</a:t>
            </a:r>
            <a:r>
              <a:rPr lang="en-US" altLang="zh-CN" dirty="0" smtClean="0"/>
              <a:t>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814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CN" dirty="0" smtClean="0">
                <a:latin typeface="Times"/>
                <a:cs typeface="Times"/>
              </a:rPr>
              <a:t>Thank</a:t>
            </a:r>
            <a:r>
              <a:rPr kumimoji="0" lang="zh-CN" altLang="en-US" dirty="0" smtClean="0">
                <a:latin typeface="Times"/>
                <a:cs typeface="Times"/>
              </a:rPr>
              <a:t> </a:t>
            </a:r>
            <a:r>
              <a:rPr kumimoji="0" lang="en-US" altLang="zh-CN" dirty="0" smtClean="0">
                <a:latin typeface="Times"/>
                <a:cs typeface="Times"/>
              </a:rPr>
              <a:t>You!</a:t>
            </a:r>
            <a:endParaRPr kumimoji="0" altLang="zh-CN" dirty="0" smtClean="0">
              <a:latin typeface="Times"/>
              <a:cs typeface="Times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zh-CN" dirty="0">
                <a:cs typeface="+mn-cs"/>
              </a:rPr>
              <a:t>More Information: http://nlp.csai.tsinghua.edu.cn/~lzy</a:t>
            </a:r>
          </a:p>
          <a:p>
            <a:pPr>
              <a:defRPr/>
            </a:pPr>
            <a:r>
              <a:rPr lang="en-US" altLang="zh-CN" dirty="0">
                <a:cs typeface="+mn-cs"/>
              </a:rPr>
              <a:t>Email: </a:t>
            </a:r>
            <a:r>
              <a:rPr lang="en-US" altLang="zh-CN" dirty="0" smtClean="0">
                <a:cs typeface="+mn-cs"/>
              </a:rPr>
              <a:t>liuzy@tsinghua.edu.cn</a:t>
            </a:r>
            <a:endParaRPr lang="en-US" altLang="zh-CN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353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639775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Unstructured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Text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32" y="5314023"/>
            <a:ext cx="650524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Representation</a:t>
            </a:r>
            <a:endParaRPr kumimoji="1" lang="zh-CN" altLang="en-US" dirty="0"/>
          </a:p>
        </p:txBody>
      </p:sp>
      <p:sp>
        <p:nvSpPr>
          <p:cNvPr id="9" name="上箭头 8"/>
          <p:cNvSpPr/>
          <p:nvPr/>
        </p:nvSpPr>
        <p:spPr>
          <a:xfrm>
            <a:off x="2824844" y="5815540"/>
            <a:ext cx="356770" cy="48270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3301649" y="4641211"/>
            <a:ext cx="356770" cy="55317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678143" y="3408198"/>
            <a:ext cx="30047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Phrase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3" name="上箭头 12"/>
          <p:cNvSpPr/>
          <p:nvPr/>
        </p:nvSpPr>
        <p:spPr>
          <a:xfrm>
            <a:off x="5445320" y="4020225"/>
            <a:ext cx="356770" cy="117415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0" y="269431"/>
            <a:ext cx="914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+mn-lt"/>
              </a:rPr>
              <a:t>NLP</a:t>
            </a:r>
            <a:r>
              <a:rPr kumimoji="1" lang="zh-CN" altLang="en-US" dirty="0" smtClean="0">
                <a:latin typeface="+mn-lt"/>
              </a:rPr>
              <a:t> </a:t>
            </a:r>
            <a:r>
              <a:rPr kumimoji="1" lang="en-US" altLang="zh-CN" dirty="0" smtClean="0">
                <a:latin typeface="+mn-lt"/>
              </a:rPr>
              <a:t>Tasks</a:t>
            </a:r>
            <a:r>
              <a:rPr kumimoji="1" lang="en-US" altLang="zh-CN" dirty="0" smtClean="0"/>
              <a:t>: </a:t>
            </a:r>
            <a:r>
              <a:rPr kumimoji="1" lang="en-US" altLang="zh-CN" dirty="0" smtClean="0">
                <a:latin typeface="+mn-lt"/>
              </a:rPr>
              <a:t>Tagging/Parsing/Understanding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06664" y="4041952"/>
            <a:ext cx="289239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Sense Representation</a:t>
            </a:r>
            <a:endParaRPr kumimoji="1" lang="zh-CN" altLang="en-US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4170" y="2197614"/>
            <a:ext cx="346498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Document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45320" y="2197613"/>
            <a:ext cx="354103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kumimoji="1" lang="en-US" altLang="zh-CN" dirty="0" smtClean="0">
                <a:latin typeface="+mn-lt"/>
              </a:rPr>
              <a:t>Knowledge Representation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19" name="上箭头 18"/>
          <p:cNvSpPr/>
          <p:nvPr/>
        </p:nvSpPr>
        <p:spPr>
          <a:xfrm>
            <a:off x="7278116" y="2821707"/>
            <a:ext cx="356770" cy="34765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上箭头 19"/>
          <p:cNvSpPr/>
          <p:nvPr/>
        </p:nvSpPr>
        <p:spPr>
          <a:xfrm>
            <a:off x="4036844" y="836768"/>
            <a:ext cx="1073103" cy="51037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2549" y="1494876"/>
            <a:ext cx="8981629" cy="4683733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上箭头 23"/>
          <p:cNvSpPr/>
          <p:nvPr/>
        </p:nvSpPr>
        <p:spPr>
          <a:xfrm>
            <a:off x="1647238" y="2757192"/>
            <a:ext cx="356770" cy="243719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151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Typical</a:t>
            </a:r>
            <a:r>
              <a:rPr lang="zh-CN" altLang="en-US" smtClean="0"/>
              <a:t> </a:t>
            </a:r>
            <a:r>
              <a:rPr lang="en-US" altLang="zh-CN" smtClean="0"/>
              <a:t>Approaches</a:t>
            </a:r>
            <a:r>
              <a:rPr lang="zh-CN" altLang="en-US" smtClean="0"/>
              <a:t> </a:t>
            </a:r>
            <a:r>
              <a:rPr lang="en-US" altLang="zh-CN" smtClean="0"/>
              <a:t>for</a:t>
            </a:r>
            <a:r>
              <a:rPr lang="zh-CN" altLang="en-US" smtClean="0"/>
              <a:t> </a:t>
            </a:r>
            <a:r>
              <a:rPr lang="en-US" altLang="zh-CN" smtClean="0"/>
              <a:t>Word</a:t>
            </a:r>
            <a:r>
              <a:rPr lang="zh-CN" altLang="en-US" smtClean="0"/>
              <a:t> </a:t>
            </a:r>
            <a:r>
              <a:rPr lang="en-US" altLang="zh-CN" smtClean="0"/>
              <a:t>Representation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1-hot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representation:</a:t>
            </a:r>
            <a:r>
              <a:rPr lang="zh-CN" altLang="en-US" dirty="0" smtClean="0"/>
              <a:t> </a:t>
            </a:r>
            <a:r>
              <a:rPr lang="en-US" altLang="zh-CN" dirty="0"/>
              <a:t>b</a:t>
            </a:r>
            <a:r>
              <a:rPr lang="en-US" altLang="zh-CN" dirty="0" smtClean="0"/>
              <a:t>asis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bag-of-word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endParaRPr lang="zh-CN" altLang="en-US" dirty="0" smtClean="0"/>
          </a:p>
          <a:p>
            <a:pPr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18714" y="3632053"/>
            <a:ext cx="706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sun</a:t>
            </a:r>
            <a:endParaRPr lang="zh-CN" altLang="en-US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3798" y="3132353"/>
            <a:ext cx="4838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tx2"/>
                </a:solidFill>
              </a:rPr>
              <a:t>[0, 0, 0, 0, 0, 0, 0, 0, </a:t>
            </a:r>
            <a:r>
              <a:rPr lang="en-US" altLang="zh-CN" sz="2000" dirty="0" smtClean="0">
                <a:solidFill>
                  <a:srgbClr val="FF0000"/>
                </a:solidFill>
              </a:rPr>
              <a:t>1</a:t>
            </a:r>
            <a:r>
              <a:rPr lang="en-US" altLang="zh-CN" sz="2000" dirty="0" smtClean="0">
                <a:solidFill>
                  <a:schemeClr val="tx2"/>
                </a:solidFill>
              </a:rPr>
              <a:t>, 0, 0, 0, 0, …]</a:t>
            </a:r>
            <a:endParaRPr lang="zh-CN" altLang="en-US" sz="2000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73797" y="3693608"/>
            <a:ext cx="4838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tx2"/>
                </a:solidFill>
              </a:rPr>
              <a:t>[0, 0, 0, 0, 0, 0, 0, </a:t>
            </a:r>
            <a:r>
              <a:rPr lang="en-US" altLang="zh-CN" sz="2000" dirty="0" smtClean="0">
                <a:solidFill>
                  <a:srgbClr val="FF0000"/>
                </a:solidFill>
              </a:rPr>
              <a:t>1</a:t>
            </a:r>
            <a:r>
              <a:rPr lang="en-US" altLang="zh-CN" sz="2000" dirty="0" smtClean="0">
                <a:solidFill>
                  <a:schemeClr val="tx2"/>
                </a:solidFill>
              </a:rPr>
              <a:t>, 0, 0, 0, 0, 0, …]</a:t>
            </a:r>
            <a:endParaRPr lang="zh-CN" altLang="en-US" sz="2000" dirty="0">
              <a:solidFill>
                <a:schemeClr val="tx2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00103" y="3132353"/>
            <a:ext cx="7294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star</a:t>
            </a:r>
            <a:endParaRPr lang="zh-CN" altLang="en-US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00104" y="5171818"/>
            <a:ext cx="40932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sim</a:t>
            </a:r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(star,</a:t>
            </a:r>
            <a:r>
              <a:rPr lang="zh-CN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sun)</a:t>
            </a:r>
            <a:r>
              <a:rPr lang="zh-CN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en-US" altLang="zh-CN" sz="280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28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817" y="5157549"/>
            <a:ext cx="683681" cy="6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Typical</a:t>
            </a:r>
            <a:r>
              <a:rPr lang="zh-CN" altLang="en-US" smtClean="0"/>
              <a:t> </a:t>
            </a:r>
            <a:r>
              <a:rPr lang="en-US" altLang="zh-CN" smtClean="0"/>
              <a:t>Approaches</a:t>
            </a:r>
            <a:r>
              <a:rPr lang="zh-CN" altLang="en-US" smtClean="0"/>
              <a:t> </a:t>
            </a:r>
            <a:r>
              <a:rPr lang="en-US" altLang="zh-CN" smtClean="0"/>
              <a:t>for</a:t>
            </a:r>
            <a:r>
              <a:rPr lang="zh-CN" altLang="en-US" smtClean="0"/>
              <a:t> </a:t>
            </a:r>
            <a:r>
              <a:rPr lang="en-US" altLang="zh-CN" smtClean="0"/>
              <a:t>Word</a:t>
            </a:r>
            <a:r>
              <a:rPr lang="zh-CN" altLang="en-US" smtClean="0"/>
              <a:t> </a:t>
            </a:r>
            <a:r>
              <a:rPr lang="en-US" altLang="zh-CN" smtClean="0"/>
              <a:t>Representation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Count-based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representation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52876"/>
          <a:stretch/>
        </p:blipFill>
        <p:spPr>
          <a:xfrm>
            <a:off x="628650" y="2385685"/>
            <a:ext cx="6872458" cy="19883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5177848"/>
            <a:ext cx="4722156" cy="6241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008" y="4428548"/>
            <a:ext cx="3609392" cy="22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44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4C4C4C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40404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3041</TotalTime>
  <Words>1803</Words>
  <Application>Microsoft Macintosh PowerPoint</Application>
  <PresentationFormat>全屏显示(4:3)</PresentationFormat>
  <Paragraphs>270</Paragraphs>
  <Slides>67</Slides>
  <Notes>5</Notes>
  <HiddenSlides>8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68" baseType="lpstr">
      <vt:lpstr>Office 主题</vt:lpstr>
      <vt:lpstr>Representation Learning for Word, Sense, Phrase, Document and Knowledge</vt:lpstr>
      <vt:lpstr>Contributors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Typical Approaches for Word Representation</vt:lpstr>
      <vt:lpstr>Typical Approaches for Word Representation</vt:lpstr>
      <vt:lpstr>Distributed Word Representation</vt:lpstr>
      <vt:lpstr>Typical Models of Distributed Representation</vt:lpstr>
      <vt:lpstr>Typical Models of Distributed Representation</vt:lpstr>
      <vt:lpstr>Word Relatedness</vt:lpstr>
      <vt:lpstr>Semantic Space Encode Implicit Relationships between Words</vt:lpstr>
      <vt:lpstr>Applications: Semantic Hierarchy Extraction</vt:lpstr>
      <vt:lpstr>Applications: Cross-lingual Joint Representation</vt:lpstr>
      <vt:lpstr>Applications: Visual-Text Joint Representation</vt:lpstr>
      <vt:lpstr>Re-search, Re-invent</vt:lpstr>
      <vt:lpstr>PowerPoint 演示文稿</vt:lpstr>
      <vt:lpstr>Word Sense Representation</vt:lpstr>
      <vt:lpstr>Multiple Prototype Methods</vt:lpstr>
      <vt:lpstr>Nonparametric Methods</vt:lpstr>
      <vt:lpstr>Joint Modeling of WSD and WSR</vt:lpstr>
      <vt:lpstr>Joint Modeling of WSD and WSE</vt:lpstr>
      <vt:lpstr>Joint Modeling of WSD and WSE</vt:lpstr>
      <vt:lpstr>PowerPoint 演示文稿</vt:lpstr>
      <vt:lpstr>Phrase Representation</vt:lpstr>
      <vt:lpstr>Semantic Composition for Phrase Represent.</vt:lpstr>
      <vt:lpstr>Semantic Composition for Phrase Represent.</vt:lpstr>
      <vt:lpstr>Semantic Composition for Phrase Represent.</vt:lpstr>
      <vt:lpstr>Evaluation with Phrase Similarity</vt:lpstr>
      <vt:lpstr>Visualization for Phrase Representation</vt:lpstr>
      <vt:lpstr>PowerPoint 演示文稿</vt:lpstr>
      <vt:lpstr>Document as Symbols for DR</vt:lpstr>
      <vt:lpstr>Semantic Composition for DR: CNN</vt:lpstr>
      <vt:lpstr>Semantic Composition for DR: RNN</vt:lpstr>
      <vt:lpstr>Document Representation Models</vt:lpstr>
      <vt:lpstr>Topic Model</vt:lpstr>
      <vt:lpstr>Topical Word Representation</vt:lpstr>
      <vt:lpstr>Context-Aware Word Similarity</vt:lpstr>
      <vt:lpstr>Text Classification</vt:lpstr>
      <vt:lpstr>PowerPoint 演示文稿</vt:lpstr>
      <vt:lpstr>Knowledge Bases and Knowledge Graphs</vt:lpstr>
      <vt:lpstr>Research Issues</vt:lpstr>
      <vt:lpstr>Typical Models - NTN</vt:lpstr>
      <vt:lpstr>TransE: Modeling Relations as Translations</vt:lpstr>
      <vt:lpstr>TransE: Modeling Relations as Translations</vt:lpstr>
      <vt:lpstr>Link Prediction Performance</vt:lpstr>
      <vt:lpstr>The Issue of TransE</vt:lpstr>
      <vt:lpstr>Modeling Entities/Relations in Different Space</vt:lpstr>
      <vt:lpstr>Modeling Entities/Relations in Different Space</vt:lpstr>
      <vt:lpstr>Cluster-based TransR (CTranR)</vt:lpstr>
      <vt:lpstr>Evaluation: Link Prediction</vt:lpstr>
      <vt:lpstr>Evaluation: Link Prediction</vt:lpstr>
      <vt:lpstr>Evaluation Datasets</vt:lpstr>
      <vt:lpstr>Performance</vt:lpstr>
      <vt:lpstr>Performance (FB15K)</vt:lpstr>
      <vt:lpstr>Performance on Triple Classification</vt:lpstr>
      <vt:lpstr>Research Challenge: KG + Text for RL</vt:lpstr>
      <vt:lpstr>Power of KG + Text for RL</vt:lpstr>
      <vt:lpstr>Research Challenge: Relation Inference</vt:lpstr>
      <vt:lpstr>Reference</vt:lpstr>
      <vt:lpstr>PowerPoint 演示文稿</vt:lpstr>
      <vt:lpstr>Take Home Message</vt:lpstr>
      <vt:lpstr>Everything Can be Embedded (given context).  (Almost) Everything Should be Embedded.</vt:lpstr>
      <vt:lpstr>Publications</vt:lpstr>
      <vt:lpstr>Thank You!</vt:lpstr>
    </vt:vector>
  </TitlesOfParts>
  <Company>Tsinghua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 to Find Exemplar Terms for Keyphrase Extraction</dc:title>
  <dc:creator>刘知远</dc:creator>
  <cp:lastModifiedBy>Liu Zhiyuan</cp:lastModifiedBy>
  <cp:revision>1957</cp:revision>
  <dcterms:created xsi:type="dcterms:W3CDTF">2009-11-12T21:15:37Z</dcterms:created>
  <dcterms:modified xsi:type="dcterms:W3CDTF">2015-01-13T02:24:07Z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2052-6.5.0.1966</vt:lpwstr>
  </property>
</Properties>
</file>