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1"/>
  </p:notesMasterIdLst>
  <p:sldIdLst>
    <p:sldId id="591" r:id="rId2"/>
    <p:sldId id="695" r:id="rId3"/>
    <p:sldId id="696" r:id="rId4"/>
    <p:sldId id="648" r:id="rId5"/>
    <p:sldId id="722" r:id="rId6"/>
    <p:sldId id="697" r:id="rId7"/>
    <p:sldId id="698" r:id="rId8"/>
    <p:sldId id="720" r:id="rId9"/>
    <p:sldId id="594" r:id="rId10"/>
    <p:sldId id="700" r:id="rId11"/>
    <p:sldId id="701" r:id="rId12"/>
    <p:sldId id="702" r:id="rId13"/>
    <p:sldId id="703" r:id="rId14"/>
    <p:sldId id="699" r:id="rId15"/>
    <p:sldId id="704" r:id="rId16"/>
    <p:sldId id="705" r:id="rId17"/>
    <p:sldId id="627" r:id="rId18"/>
    <p:sldId id="689" r:id="rId19"/>
    <p:sldId id="690" r:id="rId20"/>
    <p:sldId id="691" r:id="rId21"/>
    <p:sldId id="602" r:id="rId22"/>
    <p:sldId id="603" r:id="rId23"/>
    <p:sldId id="692" r:id="rId24"/>
    <p:sldId id="706" r:id="rId25"/>
    <p:sldId id="596" r:id="rId26"/>
    <p:sldId id="707" r:id="rId27"/>
    <p:sldId id="708" r:id="rId28"/>
    <p:sldId id="709" r:id="rId29"/>
    <p:sldId id="710" r:id="rId30"/>
    <p:sldId id="711" r:id="rId31"/>
    <p:sldId id="712" r:id="rId32"/>
    <p:sldId id="713" r:id="rId33"/>
    <p:sldId id="714" r:id="rId34"/>
    <p:sldId id="717" r:id="rId35"/>
    <p:sldId id="719" r:id="rId36"/>
    <p:sldId id="716" r:id="rId37"/>
    <p:sldId id="646" r:id="rId38"/>
    <p:sldId id="721" r:id="rId39"/>
    <p:sldId id="718" r:id="rId40"/>
  </p:sldIdLst>
  <p:sldSz cx="9144000" cy="6858000" type="screen4x3"/>
  <p:notesSz cx="6761163" cy="99425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374DF3"/>
    <a:srgbClr val="0F2AF1"/>
    <a:srgbClr val="CF31C7"/>
    <a:srgbClr val="4F81BD"/>
    <a:srgbClr val="FFFFFF"/>
    <a:srgbClr val="000000"/>
    <a:srgbClr val="150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autoAdjust="0"/>
    <p:restoredTop sz="96424" autoAdjust="0"/>
  </p:normalViewPr>
  <p:slideViewPr>
    <p:cSldViewPr>
      <p:cViewPr varScale="1">
        <p:scale>
          <a:sx n="108" d="100"/>
          <a:sy n="108" d="100"/>
        </p:scale>
        <p:origin x="1680" y="20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3D2D8328-E0A0-4657-97C9-D6ED9089A960}" type="datetimeFigureOut">
              <a:rPr lang="zh-CN" altLang="en-US" smtClean="0"/>
              <a:pPr/>
              <a:t>2016/10/29</a:t>
            </a:fld>
            <a:endParaRPr lang="zh-CN" altLang="en-US"/>
          </a:p>
        </p:txBody>
      </p:sp>
      <p:sp>
        <p:nvSpPr>
          <p:cNvPr id="4" name="幻灯片图像占位符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17" y="4722694"/>
            <a:ext cx="5408930" cy="4474131"/>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976FAD84-3724-4F82-A080-8A0BCF9A8152}" type="slidenum">
              <a:rPr lang="zh-CN" altLang="en-US" smtClean="0"/>
              <a:pPr/>
              <a:t>‹#›</a:t>
            </a:fld>
            <a:endParaRPr lang="zh-CN" altLang="en-US"/>
          </a:p>
        </p:txBody>
      </p:sp>
    </p:spTree>
    <p:extLst>
      <p:ext uri="{BB962C8B-B14F-4D97-AF65-F5344CB8AC3E}">
        <p14:creationId xmlns:p14="http://schemas.microsoft.com/office/powerpoint/2010/main" val="148598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幻灯片编号占位符 3"/>
          <p:cNvSpPr>
            <a:spLocks noGrp="1"/>
          </p:cNvSpPr>
          <p:nvPr>
            <p:ph type="sldNum" sz="quarter" idx="10"/>
          </p:nvPr>
        </p:nvSpPr>
        <p:spPr/>
        <p:txBody>
          <a:bodyPr/>
          <a:lstStyle/>
          <a:p>
            <a:fld id="{976FAD84-3724-4F82-A080-8A0BCF9A8152}" type="slidenum">
              <a:rPr lang="zh-CN" altLang="en-US" smtClean="0"/>
              <a:pPr/>
              <a:t>1</a:t>
            </a:fld>
            <a:endParaRPr lang="zh-CN" altLang="en-US"/>
          </a:p>
        </p:txBody>
      </p:sp>
    </p:spTree>
    <p:extLst>
      <p:ext uri="{BB962C8B-B14F-4D97-AF65-F5344CB8AC3E}">
        <p14:creationId xmlns:p14="http://schemas.microsoft.com/office/powerpoint/2010/main" val="2121044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D95A9AE-DFC6-42C8-81E1-D1AC0C37E54D}" type="slidenum">
              <a:rPr lang="zh-CN" altLang="en-US" smtClean="0"/>
              <a:t>4</a:t>
            </a:fld>
            <a:endParaRPr lang="zh-CN" altLang="en-US"/>
          </a:p>
        </p:txBody>
      </p:sp>
    </p:spTree>
    <p:extLst>
      <p:ext uri="{BB962C8B-B14F-4D97-AF65-F5344CB8AC3E}">
        <p14:creationId xmlns:p14="http://schemas.microsoft.com/office/powerpoint/2010/main" val="3935205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以邻接矩阵为例：对于一个具有</a:t>
            </a:r>
            <a:r>
              <a:rPr lang="en-US" altLang="zh-CN" dirty="0" smtClean="0"/>
              <a:t>N</a:t>
            </a:r>
            <a:r>
              <a:rPr lang="zh-CN" altLang="en-US" dirty="0" smtClean="0"/>
              <a:t>个节点的网络，邻接矩阵用一个</a:t>
            </a:r>
            <a:r>
              <a:rPr lang="en-US" altLang="zh-CN" dirty="0" smtClean="0"/>
              <a:t>N</a:t>
            </a:r>
            <a:r>
              <a:rPr lang="zh-CN" altLang="en-US" dirty="0" smtClean="0"/>
              <a:t>维的向量来表示一个节点（右图中的一行），一共需要</a:t>
            </a:r>
            <a:r>
              <a:rPr lang="en-US" altLang="zh-CN" dirty="0" smtClean="0"/>
              <a:t>N*N</a:t>
            </a:r>
            <a:r>
              <a:rPr lang="zh-CN" altLang="en-US" dirty="0" smtClean="0"/>
              <a:t>个元素。这样虽然直观表示了节点的连接关系，但数据十分稀疏（右图的白色格子都是</a:t>
            </a:r>
            <a:r>
              <a:rPr lang="en-US" altLang="zh-CN" dirty="0" smtClean="0"/>
              <a:t>0</a:t>
            </a:r>
            <a:r>
              <a:rPr lang="zh-CN" altLang="en-US" dirty="0" smtClean="0"/>
              <a:t>），影响存储和计算的效率。</a:t>
            </a:r>
            <a:endParaRPr lang="zh-CN" altLang="en-US" dirty="0"/>
          </a:p>
        </p:txBody>
      </p:sp>
      <p:sp>
        <p:nvSpPr>
          <p:cNvPr id="4" name="灯片编号占位符 3"/>
          <p:cNvSpPr>
            <a:spLocks noGrp="1"/>
          </p:cNvSpPr>
          <p:nvPr>
            <p:ph type="sldNum" sz="quarter" idx="10"/>
          </p:nvPr>
        </p:nvSpPr>
        <p:spPr/>
        <p:txBody>
          <a:bodyPr/>
          <a:lstStyle/>
          <a:p>
            <a:fld id="{7C0C8C8B-D066-4D33-A852-E0EEBD3E99C0}" type="slidenum">
              <a:rPr lang="zh-CN" altLang="en-US" smtClean="0"/>
              <a:t>5</a:t>
            </a:fld>
            <a:endParaRPr lang="zh-CN" altLang="en-US"/>
          </a:p>
        </p:txBody>
      </p:sp>
    </p:spTree>
    <p:extLst>
      <p:ext uri="{BB962C8B-B14F-4D97-AF65-F5344CB8AC3E}">
        <p14:creationId xmlns:p14="http://schemas.microsoft.com/office/powerpoint/2010/main" val="37971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6FAD84-3724-4F82-A080-8A0BCF9A8152}" type="slidenum">
              <a:rPr lang="zh-CN" altLang="en-US" smtClean="0"/>
              <a:pPr/>
              <a:t>6</a:t>
            </a:fld>
            <a:endParaRPr lang="zh-CN" altLang="en-US"/>
          </a:p>
        </p:txBody>
      </p:sp>
    </p:spTree>
    <p:extLst>
      <p:ext uri="{BB962C8B-B14F-4D97-AF65-F5344CB8AC3E}">
        <p14:creationId xmlns:p14="http://schemas.microsoft.com/office/powerpoint/2010/main" val="70901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txBox="1">
            <a:spLocks noGrp="1"/>
          </p:cNvSpPr>
          <p:nvPr>
            <p:ph type="sldNum" sz="quarter" idx="5"/>
          </p:nvPr>
        </p:nvSpPr>
        <p:spPr>
          <a:ln/>
        </p:spPr>
        <p:txBody>
          <a:bodyPr lIns="0" tIns="0" rIns="0" bIns="0" anchor="b">
            <a:noAutofit/>
          </a:bodyPr>
          <a:lstStyle/>
          <a:p>
            <a:pPr lvl="0"/>
            <a:fld id="{9102C423-E0D4-4DBF-B41B-4D195AA590E4}" type="slidenum">
              <a:rPr/>
              <a:t>7</a:t>
            </a:fld>
            <a:endParaRPr lang="x-none"/>
          </a:p>
        </p:txBody>
      </p:sp>
      <p:sp>
        <p:nvSpPr>
          <p:cNvPr id="2" name="幻灯片图像占位符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备注占位符 2"/>
          <p:cNvSpPr txBox="1">
            <a:spLocks noGrp="1"/>
          </p:cNvSpPr>
          <p:nvPr>
            <p:ph type="body" sz="quarter" idx="1"/>
          </p:nvPr>
        </p:nvSpPr>
        <p:spPr>
          <a:xfrm>
            <a:off x="756000" y="5078520"/>
            <a:ext cx="6047640" cy="4811400"/>
          </a:xfrm>
        </p:spPr>
        <p:txBody>
          <a:bodyPr>
            <a:spAutoFit/>
          </a:bodyPr>
          <a:lstStyle/>
          <a:p>
            <a:endParaRPr lang="x-none" altLang="zh-CN"/>
          </a:p>
        </p:txBody>
      </p:sp>
    </p:spTree>
    <p:extLst>
      <p:ext uri="{BB962C8B-B14F-4D97-AF65-F5344CB8AC3E}">
        <p14:creationId xmlns:p14="http://schemas.microsoft.com/office/powerpoint/2010/main" val="93663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Skip-Gram</a:t>
            </a:r>
            <a:endParaRPr lang="zh-CN" altLang="en-US" dirty="0"/>
          </a:p>
        </p:txBody>
      </p:sp>
      <p:sp>
        <p:nvSpPr>
          <p:cNvPr id="4" name="灯片编号占位符 3"/>
          <p:cNvSpPr>
            <a:spLocks noGrp="1"/>
          </p:cNvSpPr>
          <p:nvPr>
            <p:ph type="sldNum" sz="quarter" idx="10"/>
          </p:nvPr>
        </p:nvSpPr>
        <p:spPr/>
        <p:txBody>
          <a:bodyPr/>
          <a:lstStyle/>
          <a:p>
            <a:fld id="{46B19B0C-B273-420A-913D-E22B849BD064}" type="slidenum">
              <a:rPr lang="zh-CN" altLang="en-US" smtClean="0"/>
              <a:t>20</a:t>
            </a:fld>
            <a:endParaRPr lang="zh-CN" altLang="en-US"/>
          </a:p>
        </p:txBody>
      </p:sp>
    </p:spTree>
    <p:extLst>
      <p:ext uri="{BB962C8B-B14F-4D97-AF65-F5344CB8AC3E}">
        <p14:creationId xmlns:p14="http://schemas.microsoft.com/office/powerpoint/2010/main" val="2827047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 |V|*|V| </a:t>
            </a:r>
            <a:r>
              <a:rPr lang="zh-CN" altLang="en-US" dirty="0" smtClean="0"/>
              <a:t>矩阵，通过已知数据计算得到</a:t>
            </a:r>
            <a:endParaRPr lang="en-US" altLang="zh-CN" dirty="0" smtClean="0"/>
          </a:p>
          <a:p>
            <a:r>
              <a:rPr lang="en-US" altLang="zh-CN" dirty="0" smtClean="0"/>
              <a:t>W,H</a:t>
            </a:r>
            <a:r>
              <a:rPr lang="zh-CN" altLang="en-US" baseline="0" dirty="0" smtClean="0"/>
              <a:t>：</a:t>
            </a:r>
            <a:r>
              <a:rPr lang="en-US" altLang="zh-CN" baseline="0" dirty="0" smtClean="0"/>
              <a:t>k*|V| </a:t>
            </a:r>
            <a:r>
              <a:rPr lang="zh-CN" altLang="en-US" baseline="0" dirty="0" smtClean="0"/>
              <a:t>矩阵，是参数，需要学习</a:t>
            </a:r>
            <a:endParaRPr lang="en-US" altLang="zh-CN" baseline="0" dirty="0" smtClean="0"/>
          </a:p>
          <a:p>
            <a:r>
              <a:rPr lang="en-US" altLang="zh-CN" baseline="0" dirty="0" err="1" smtClean="0"/>
              <a:t>DeepWalk</a:t>
            </a:r>
            <a:r>
              <a:rPr lang="en-US" altLang="zh-CN" baseline="0" dirty="0" smtClean="0"/>
              <a:t>: </a:t>
            </a:r>
            <a:r>
              <a:rPr lang="zh-CN" altLang="en-US" baseline="0" dirty="0" smtClean="0"/>
              <a:t>将</a:t>
            </a:r>
            <a:r>
              <a:rPr lang="en-US" altLang="zh-CN" baseline="0" dirty="0" smtClean="0"/>
              <a:t>M</a:t>
            </a:r>
            <a:r>
              <a:rPr lang="zh-CN" altLang="en-US" baseline="0" dirty="0" smtClean="0"/>
              <a:t>分解为参数矩阵</a:t>
            </a:r>
            <a:r>
              <a:rPr lang="en-US" altLang="zh-CN" baseline="0" dirty="0" smtClean="0"/>
              <a:t>W</a:t>
            </a:r>
            <a:r>
              <a:rPr lang="zh-CN" altLang="en-US" baseline="0" dirty="0" smtClean="0"/>
              <a:t>和</a:t>
            </a:r>
            <a:r>
              <a:rPr lang="en-US" altLang="zh-CN" baseline="0" dirty="0" smtClean="0"/>
              <a:t>H</a:t>
            </a:r>
            <a:r>
              <a:rPr lang="zh-CN" altLang="en-US" baseline="0" dirty="0" smtClean="0"/>
              <a:t>的近似乘积，然后</a:t>
            </a:r>
            <a:r>
              <a:rPr lang="zh-CN" altLang="en-US" sz="1200" dirty="0" smtClean="0"/>
              <a:t>将</a:t>
            </a:r>
            <a:r>
              <a:rPr lang="en-US" altLang="zh-CN" sz="1200" dirty="0" smtClean="0"/>
              <a:t>W</a:t>
            </a:r>
            <a:r>
              <a:rPr lang="zh-CN" altLang="en-US" sz="1200" dirty="0" smtClean="0"/>
              <a:t>作为</a:t>
            </a:r>
            <a:r>
              <a:rPr lang="en-US" altLang="zh-CN" sz="1200" dirty="0" smtClean="0"/>
              <a:t>k</a:t>
            </a:r>
            <a:r>
              <a:rPr lang="zh-CN" altLang="en-US" sz="1200" dirty="0" smtClean="0"/>
              <a:t>维的网络表示</a:t>
            </a:r>
            <a:endParaRPr lang="zh-CN" altLang="en-US" dirty="0"/>
          </a:p>
        </p:txBody>
      </p:sp>
      <p:sp>
        <p:nvSpPr>
          <p:cNvPr id="4" name="灯片编号占位符 3"/>
          <p:cNvSpPr>
            <a:spLocks noGrp="1"/>
          </p:cNvSpPr>
          <p:nvPr>
            <p:ph type="sldNum" sz="quarter" idx="10"/>
          </p:nvPr>
        </p:nvSpPr>
        <p:spPr/>
        <p:txBody>
          <a:bodyPr/>
          <a:lstStyle/>
          <a:p>
            <a:fld id="{7C0C8C8B-D066-4D33-A852-E0EEBD3E99C0}" type="slidenum">
              <a:rPr lang="zh-CN" altLang="en-US" smtClean="0"/>
              <a:t>21</a:t>
            </a:fld>
            <a:endParaRPr lang="zh-CN" altLang="en-US"/>
          </a:p>
        </p:txBody>
      </p:sp>
    </p:spTree>
    <p:extLst>
      <p:ext uri="{BB962C8B-B14F-4D97-AF65-F5344CB8AC3E}">
        <p14:creationId xmlns:p14="http://schemas.microsoft.com/office/powerpoint/2010/main" val="422992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基于程序效率方面的考虑，我们设计矩阵</a:t>
            </a:r>
            <a:r>
              <a:rPr lang="en-US" altLang="zh-CN" dirty="0" smtClean="0"/>
              <a:t>M=(A+A*A)/2</a:t>
            </a:r>
            <a:r>
              <a:rPr lang="zh-CN" altLang="en-US" dirty="0" smtClean="0"/>
              <a:t>。</a:t>
            </a:r>
            <a:endParaRPr lang="en-US" altLang="zh-CN" dirty="0" smtClean="0"/>
          </a:p>
          <a:p>
            <a:r>
              <a:rPr lang="zh-CN" altLang="en-US" dirty="0" smtClean="0"/>
              <a:t>在这幅图中，</a:t>
            </a:r>
            <a:r>
              <a:rPr lang="en-US" altLang="zh-CN" dirty="0" smtClean="0"/>
              <a:t>M</a:t>
            </a:r>
            <a:r>
              <a:rPr lang="zh-CN" altLang="en-US" dirty="0" smtClean="0"/>
              <a:t>和</a:t>
            </a:r>
            <a:r>
              <a:rPr lang="en-US" altLang="zh-CN" dirty="0" smtClean="0"/>
              <a:t>T</a:t>
            </a:r>
            <a:r>
              <a:rPr lang="zh-CN" altLang="en-US" dirty="0" smtClean="0"/>
              <a:t>是已知的，</a:t>
            </a:r>
            <a:r>
              <a:rPr lang="en-US" altLang="zh-CN" dirty="0" smtClean="0"/>
              <a:t>W</a:t>
            </a:r>
            <a:r>
              <a:rPr lang="zh-CN" altLang="en-US" dirty="0" smtClean="0"/>
              <a:t>和</a:t>
            </a:r>
            <a:r>
              <a:rPr lang="en-US" altLang="zh-CN" dirty="0" smtClean="0"/>
              <a:t>H</a:t>
            </a:r>
            <a:r>
              <a:rPr lang="zh-CN" altLang="en-US" dirty="0" smtClean="0"/>
              <a:t>是要学习的参数，最优化目标就是图上面那个。</a:t>
            </a:r>
            <a:endParaRPr lang="zh-CN" altLang="en-US" dirty="0"/>
          </a:p>
        </p:txBody>
      </p:sp>
      <p:sp>
        <p:nvSpPr>
          <p:cNvPr id="4" name="灯片编号占位符 3"/>
          <p:cNvSpPr>
            <a:spLocks noGrp="1"/>
          </p:cNvSpPr>
          <p:nvPr>
            <p:ph type="sldNum" sz="quarter" idx="10"/>
          </p:nvPr>
        </p:nvSpPr>
        <p:spPr/>
        <p:txBody>
          <a:bodyPr/>
          <a:lstStyle/>
          <a:p>
            <a:fld id="{7C0C8C8B-D066-4D33-A852-E0EEBD3E99C0}" type="slidenum">
              <a:rPr lang="zh-CN" altLang="en-US" smtClean="0"/>
              <a:t>22</a:t>
            </a:fld>
            <a:endParaRPr lang="zh-CN" altLang="en-US"/>
          </a:p>
        </p:txBody>
      </p:sp>
    </p:spTree>
    <p:extLst>
      <p:ext uri="{BB962C8B-B14F-4D97-AF65-F5344CB8AC3E}">
        <p14:creationId xmlns:p14="http://schemas.microsoft.com/office/powerpoint/2010/main" val="2899487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976FAD84-3724-4F82-A080-8A0BCF9A8152}" type="slidenum">
              <a:rPr lang="zh-CN" altLang="en-US" smtClean="0"/>
              <a:pPr/>
              <a:t>34</a:t>
            </a:fld>
            <a:endParaRPr lang="zh-CN" altLang="en-US"/>
          </a:p>
        </p:txBody>
      </p:sp>
    </p:spTree>
    <p:extLst>
      <p:ext uri="{BB962C8B-B14F-4D97-AF65-F5344CB8AC3E}">
        <p14:creationId xmlns:p14="http://schemas.microsoft.com/office/powerpoint/2010/main" val="2112082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0" y="1052736"/>
            <a:ext cx="9144000" cy="1470025"/>
          </a:xfrm>
        </p:spPr>
        <p:txBody>
          <a:bodyPr/>
          <a:lstStyle>
            <a:lvl1pPr>
              <a:defRPr>
                <a:latin typeface="DengXian" charset="-122"/>
                <a:ea typeface="DengXian" charset="-122"/>
                <a:cs typeface="DengXian"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2708920"/>
            <a:ext cx="6400800" cy="2929880"/>
          </a:xfrm>
        </p:spPr>
        <p:txBody>
          <a:bodyPr/>
          <a:lstStyle>
            <a:lvl1pPr marL="0" indent="0" algn="ctr">
              <a:buNone/>
              <a:defRPr>
                <a:solidFill>
                  <a:schemeClr val="tx1"/>
                </a:solidFill>
                <a:latin typeface="DengXian" charset="-122"/>
                <a:ea typeface="DengXian" charset="-122"/>
                <a:cs typeface="DengXian"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988E3A08-817D-594D-99ED-B2AE39B231DD}" type="datetime1">
              <a:rPr lang="zh-CN" altLang="en-US" smtClean="0">
                <a:solidFill>
                  <a:prstClr val="black">
                    <a:tint val="75000"/>
                  </a:prstClr>
                </a:solidFill>
              </a:rPr>
              <a:t>2016/10/29</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8095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337B571-6618-D542-88FB-8A98B05E2A2C}" type="datetime1">
              <a:rPr lang="zh-CN" altLang="en-US" smtClean="0">
                <a:solidFill>
                  <a:prstClr val="black">
                    <a:tint val="75000"/>
                  </a:prstClr>
                </a:solidFill>
              </a:rPr>
              <a:t>2016/10/29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357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C67EA0-6B6B-AB4A-9274-83ED7B0F7893}" type="datetime1">
              <a:rPr lang="zh-CN" altLang="en-US" smtClean="0">
                <a:solidFill>
                  <a:prstClr val="black">
                    <a:tint val="75000"/>
                  </a:prstClr>
                </a:solidFill>
              </a:rPr>
              <a:t>2016/10/29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383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mj-lt"/>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D70919C5-2C65-974B-8665-481B456FBEE3}" type="datetime1">
              <a:rPr lang="zh-CN" altLang="en-US" smtClean="0">
                <a:solidFill>
                  <a:prstClr val="black">
                    <a:tint val="75000"/>
                  </a:prstClr>
                </a:solidFill>
              </a:rPr>
              <a:t>2016/10/29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6753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93D1F91-C74B-7B44-B5BA-EEFF85FE032A}" type="datetime1">
              <a:rPr lang="zh-CN" altLang="en-US" smtClean="0">
                <a:solidFill>
                  <a:prstClr val="black">
                    <a:tint val="75000"/>
                  </a:prstClr>
                </a:solidFill>
              </a:rPr>
              <a:t>2016/10/29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3442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DFEC08B-B00A-6F4E-AF0F-54F932CCE929}" type="datetime1">
              <a:rPr lang="zh-CN" altLang="en-US" smtClean="0">
                <a:solidFill>
                  <a:prstClr val="black">
                    <a:tint val="75000"/>
                  </a:prstClr>
                </a:solidFill>
              </a:rPr>
              <a:t>2016/10/29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3146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FE29FEF-0742-6A42-A807-473641BE3ED6}" type="datetime1">
              <a:rPr lang="zh-CN" altLang="en-US" smtClean="0">
                <a:solidFill>
                  <a:prstClr val="black">
                    <a:tint val="75000"/>
                  </a:prstClr>
                </a:solidFill>
              </a:rPr>
              <a:t>2016/10/29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1509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5C0DAC7-86ED-C941-9C8F-A20EAF474C00}" type="datetime1">
              <a:rPr lang="zh-CN" altLang="en-US" smtClean="0">
                <a:solidFill>
                  <a:prstClr val="black">
                    <a:tint val="75000"/>
                  </a:prstClr>
                </a:solidFill>
              </a:rPr>
              <a:t>2016/10/29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487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D5AAB71-056D-BE4F-8EA9-F116466FC8E3}" type="datetime1">
              <a:rPr lang="zh-CN" altLang="en-US" smtClean="0">
                <a:solidFill>
                  <a:prstClr val="black">
                    <a:tint val="75000"/>
                  </a:prstClr>
                </a:solidFill>
              </a:rPr>
              <a:t>2016/10/29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737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8B50747-8AA9-B442-844A-2C80565BCB08}" type="datetime1">
              <a:rPr lang="zh-CN" altLang="en-US" smtClean="0">
                <a:solidFill>
                  <a:prstClr val="black">
                    <a:tint val="75000"/>
                  </a:prstClr>
                </a:solidFill>
              </a:rPr>
              <a:t>2016/10/29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6449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5E0006E-64FC-5245-8814-34F65C9936BF}" type="datetime1">
              <a:rPr lang="zh-CN" altLang="en-US" smtClean="0">
                <a:solidFill>
                  <a:prstClr val="black">
                    <a:tint val="75000"/>
                  </a:prstClr>
                </a:solidFill>
              </a:rPr>
              <a:t>2016/10/29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83488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0" y="0"/>
            <a:ext cx="9144000" cy="836712"/>
          </a:xfrm>
          <a:prstGeom prst="rect">
            <a:avLst/>
          </a:prstGeom>
          <a:solidFill>
            <a:schemeClr val="accent4">
              <a:lumMod val="60000"/>
              <a:lumOff val="40000"/>
            </a:schemeClr>
          </a:solidFill>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107504" y="980728"/>
            <a:ext cx="8928992" cy="5472608"/>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107504" y="652025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58E466-80A0-8644-A75C-31F0EB9EB3DC}" type="datetime1">
              <a:rPr lang="zh-CN" altLang="en-US" smtClean="0">
                <a:solidFill>
                  <a:prstClr val="black">
                    <a:tint val="75000"/>
                  </a:prstClr>
                </a:solidFill>
              </a:rPr>
              <a:t>2016/10/29</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52025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902896" y="652025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2162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DengXian" charset="-122"/>
          <a:ea typeface="DengXian" charset="-122"/>
          <a:cs typeface="DengXian" charset="-122"/>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DengXian" charset="-122"/>
          <a:ea typeface="DengXian" charset="-122"/>
          <a:cs typeface="DengXian" charset="-122"/>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DengXian" charset="-122"/>
          <a:ea typeface="DengXian" charset="-122"/>
          <a:cs typeface="DengXian" charset="-122"/>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DengXian" charset="-122"/>
          <a:ea typeface="DengXian" charset="-122"/>
          <a:cs typeface="DengXian" charset="-122"/>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DengXian" charset="-122"/>
          <a:ea typeface="DengXian" charset="-122"/>
          <a:cs typeface="DengXian" charset="-122"/>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DengXian" charset="-122"/>
          <a:ea typeface="DengXian" charset="-122"/>
          <a:cs typeface="DengXian" charset="-122"/>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5" Type="http://schemas.openxmlformats.org/officeDocument/2006/relationships/image" Target="../media/image38.tiff"/><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0" y="2132856"/>
            <a:ext cx="9144000" cy="1584176"/>
          </a:xfrm>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nSpc>
                <a:spcPct val="150000"/>
              </a:lnSpc>
            </a:pPr>
            <a:r>
              <a:rPr lang="zh-CN" altLang="en-US" sz="5400" b="1" spc="-150" smtClean="0">
                <a:solidFill>
                  <a:schemeClr val="bg1"/>
                </a:solidFill>
                <a:latin typeface="DengXian" charset="-122"/>
                <a:ea typeface="DengXian" charset="-122"/>
                <a:cs typeface="DengXian" charset="-122"/>
              </a:rPr>
              <a:t>深度学习与社会计算</a:t>
            </a:r>
            <a:endParaRPr lang="zh-CN" altLang="en-US" sz="5400" b="1" spc="-150" dirty="0">
              <a:solidFill>
                <a:schemeClr val="bg1"/>
              </a:solidFill>
              <a:latin typeface="DengXian" charset="-122"/>
              <a:ea typeface="DengXian" charset="-122"/>
              <a:cs typeface="DengXian" charset="-122"/>
            </a:endParaRPr>
          </a:p>
        </p:txBody>
      </p:sp>
      <p:pic>
        <p:nvPicPr>
          <p:cNvPr id="6" name="图片 5"/>
          <p:cNvPicPr>
            <a:picLocks noChangeAspect="1"/>
          </p:cNvPicPr>
          <p:nvPr/>
        </p:nvPicPr>
        <p:blipFill>
          <a:blip r:embed="rId3"/>
          <a:stretch>
            <a:fillRect/>
          </a:stretch>
        </p:blipFill>
        <p:spPr>
          <a:xfrm>
            <a:off x="296577" y="219901"/>
            <a:ext cx="1692846" cy="1692846"/>
          </a:xfrm>
          <a:prstGeom prst="rect">
            <a:avLst/>
          </a:prstGeom>
        </p:spPr>
      </p:pic>
      <p:pic>
        <p:nvPicPr>
          <p:cNvPr id="7" name="图片 6" descr="实验室徽标.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04248" y="219901"/>
            <a:ext cx="1692847" cy="1692847"/>
          </a:xfrm>
          <a:prstGeom prst="rect">
            <a:avLst/>
          </a:prstGeom>
        </p:spPr>
      </p:pic>
      <p:sp>
        <p:nvSpPr>
          <p:cNvPr id="4" name="文本框 3"/>
          <p:cNvSpPr txBox="1"/>
          <p:nvPr/>
        </p:nvSpPr>
        <p:spPr>
          <a:xfrm>
            <a:off x="2427823" y="527715"/>
            <a:ext cx="4288353" cy="1077218"/>
          </a:xfrm>
          <a:prstGeom prst="rect">
            <a:avLst/>
          </a:prstGeom>
          <a:noFill/>
        </p:spPr>
        <p:txBody>
          <a:bodyPr wrap="none" rtlCol="0">
            <a:spAutoFit/>
          </a:bodyPr>
          <a:lstStyle/>
          <a:p>
            <a:pPr algn="ctr"/>
            <a:r>
              <a:rPr lang="en-US" altLang="zh-CN" sz="3200" b="1" dirty="0" smtClean="0">
                <a:latin typeface="DengXian" charset="-122"/>
                <a:ea typeface="DengXian" charset="-122"/>
                <a:cs typeface="DengXian" charset="-122"/>
              </a:rPr>
              <a:t>SMP</a:t>
            </a:r>
            <a:r>
              <a:rPr lang="zh-CN" altLang="en-US" sz="3200" b="1" dirty="0" smtClean="0">
                <a:latin typeface="DengXian" charset="-122"/>
                <a:ea typeface="DengXian" charset="-122"/>
                <a:cs typeface="DengXian" charset="-122"/>
              </a:rPr>
              <a:t> </a:t>
            </a:r>
            <a:r>
              <a:rPr lang="en-US" altLang="zh-CN" sz="3200" b="1" dirty="0" smtClean="0">
                <a:latin typeface="DengXian" charset="-122"/>
                <a:ea typeface="DengXian" charset="-122"/>
                <a:cs typeface="DengXian" charset="-122"/>
              </a:rPr>
              <a:t>2016</a:t>
            </a:r>
          </a:p>
          <a:p>
            <a:pPr algn="ctr"/>
            <a:r>
              <a:rPr lang="zh-CN" altLang="en-US" sz="3200" b="1" dirty="0" smtClean="0">
                <a:latin typeface="DengXian" charset="-122"/>
                <a:ea typeface="DengXian" charset="-122"/>
                <a:cs typeface="DengXian" charset="-122"/>
              </a:rPr>
              <a:t>全国社会媒体处理大会</a:t>
            </a:r>
            <a:endParaRPr lang="en-US" sz="3200" b="1" dirty="0">
              <a:latin typeface="DengXian" charset="-122"/>
              <a:ea typeface="DengXian" charset="-122"/>
              <a:cs typeface="DengXian" charset="-122"/>
            </a:endParaRPr>
          </a:p>
        </p:txBody>
      </p:sp>
      <p:sp>
        <p:nvSpPr>
          <p:cNvPr id="5" name="文本框 4"/>
          <p:cNvSpPr txBox="1"/>
          <p:nvPr/>
        </p:nvSpPr>
        <p:spPr>
          <a:xfrm>
            <a:off x="1812269" y="4077072"/>
            <a:ext cx="5519460" cy="1569660"/>
          </a:xfrm>
          <a:prstGeom prst="rect">
            <a:avLst/>
          </a:prstGeom>
          <a:noFill/>
        </p:spPr>
        <p:txBody>
          <a:bodyPr wrap="none" rtlCol="0">
            <a:spAutoFit/>
          </a:bodyPr>
          <a:lstStyle/>
          <a:p>
            <a:pPr algn="ctr"/>
            <a:r>
              <a:rPr lang="zh-CN" altLang="en-US" sz="3200" dirty="0">
                <a:latin typeface="DengXian" charset="-122"/>
                <a:ea typeface="DengXian" charset="-122"/>
                <a:cs typeface="DengXian" charset="-122"/>
              </a:rPr>
              <a:t>清华大学自然语言处理</a:t>
            </a:r>
            <a:r>
              <a:rPr lang="zh-CN" altLang="en-US" sz="3200" dirty="0" smtClean="0">
                <a:latin typeface="DengXian" charset="-122"/>
                <a:ea typeface="DengXian" charset="-122"/>
                <a:cs typeface="DengXian" charset="-122"/>
              </a:rPr>
              <a:t>实验室</a:t>
            </a:r>
            <a:endParaRPr lang="en-US" altLang="zh-CN" sz="3200" dirty="0" smtClean="0">
              <a:latin typeface="DengXian" charset="-122"/>
              <a:ea typeface="DengXian" charset="-122"/>
              <a:cs typeface="DengXian" charset="-122"/>
            </a:endParaRPr>
          </a:p>
          <a:p>
            <a:pPr algn="ctr"/>
            <a:endParaRPr lang="en-US" altLang="zh-CN" sz="3200" dirty="0" smtClean="0">
              <a:latin typeface="DengXian" charset="-122"/>
              <a:ea typeface="DengXian" charset="-122"/>
              <a:cs typeface="DengXian" charset="-122"/>
            </a:endParaRPr>
          </a:p>
          <a:p>
            <a:pPr algn="ctr"/>
            <a:r>
              <a:rPr lang="zh-CN" altLang="en-US" sz="3200" dirty="0" smtClean="0">
                <a:latin typeface="DengXian" charset="-122"/>
                <a:ea typeface="DengXian" charset="-122"/>
                <a:cs typeface="DengXian" charset="-122"/>
              </a:rPr>
              <a:t>刘知远</a:t>
            </a:r>
            <a:endParaRPr lang="en-US" altLang="zh-CN" sz="3200" dirty="0">
              <a:latin typeface="DengXian" charset="-122"/>
              <a:ea typeface="DengXian" charset="-122"/>
              <a:cs typeface="DengXian" charset="-122"/>
            </a:endParaRPr>
          </a:p>
        </p:txBody>
      </p:sp>
    </p:spTree>
    <p:extLst>
      <p:ext uri="{BB962C8B-B14F-4D97-AF65-F5344CB8AC3E}">
        <p14:creationId xmlns:p14="http://schemas.microsoft.com/office/powerpoint/2010/main" val="4311870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dirty="0" smtClean="0"/>
              <a:t>分布式词表示学习模型</a:t>
            </a:r>
            <a:endParaRPr lang="zh-CN" altLang="en-US" dirty="0"/>
          </a:p>
        </p:txBody>
      </p:sp>
      <p:sp>
        <p:nvSpPr>
          <p:cNvPr id="10" name="文本框 9"/>
          <p:cNvSpPr txBox="1"/>
          <p:nvPr/>
        </p:nvSpPr>
        <p:spPr>
          <a:xfrm>
            <a:off x="3275856" y="5328746"/>
            <a:ext cx="2327981" cy="646331"/>
          </a:xfrm>
          <a:prstGeom prst="rect">
            <a:avLst/>
          </a:prstGeom>
          <a:noFill/>
        </p:spPr>
        <p:txBody>
          <a:bodyPr wrap="none" rtlCol="0">
            <a:spAutoFit/>
          </a:bodyPr>
          <a:lstStyle/>
          <a:p>
            <a:pPr algn="ctr"/>
            <a:r>
              <a:rPr kumimoji="1" lang="en-US" altLang="zh-CN" sz="3600" dirty="0" smtClean="0">
                <a:solidFill>
                  <a:srgbClr val="FF0000"/>
                </a:solidFill>
              </a:rPr>
              <a:t>word2vec</a:t>
            </a:r>
          </a:p>
        </p:txBody>
      </p:sp>
      <p:sp>
        <p:nvSpPr>
          <p:cNvPr id="6" name="矩形 5"/>
          <p:cNvSpPr/>
          <p:nvPr/>
        </p:nvSpPr>
        <p:spPr>
          <a:xfrm>
            <a:off x="-9830" y="6227412"/>
            <a:ext cx="9144001" cy="646331"/>
          </a:xfrm>
          <a:prstGeom prst="rect">
            <a:avLst/>
          </a:prstGeom>
        </p:spPr>
        <p:txBody>
          <a:bodyPr wrap="square">
            <a:spAutoFit/>
          </a:bodyPr>
          <a:lstStyle/>
          <a:p>
            <a:r>
              <a:rPr lang="en-US" altLang="zh-CN" dirty="0">
                <a:latin typeface="DengXian" charset="-122"/>
                <a:ea typeface="DengXian" charset="-122"/>
                <a:cs typeface="DengXian" charset="-122"/>
              </a:rPr>
              <a:t>Tomas </a:t>
            </a:r>
            <a:r>
              <a:rPr lang="en-US" altLang="zh-CN" dirty="0" err="1">
                <a:latin typeface="DengXian" charset="-122"/>
                <a:ea typeface="DengXian" charset="-122"/>
                <a:cs typeface="DengXian" charset="-122"/>
              </a:rPr>
              <a:t>Mikolov</a:t>
            </a:r>
            <a:r>
              <a:rPr lang="en-US" altLang="zh-CN" dirty="0">
                <a:latin typeface="DengXian" charset="-122"/>
                <a:ea typeface="DengXian" charset="-122"/>
                <a:cs typeface="DengXian" charset="-122"/>
              </a:rPr>
              <a:t> et al. Distributed representations of words and phrases and their compositionality. NIPS </a:t>
            </a:r>
            <a:r>
              <a:rPr lang="en-US" altLang="zh-CN" dirty="0" smtClean="0">
                <a:latin typeface="DengXian" charset="-122"/>
                <a:ea typeface="DengXian" charset="-122"/>
                <a:cs typeface="DengXian" charset="-122"/>
              </a:rPr>
              <a:t>2013</a:t>
            </a:r>
            <a:r>
              <a:rPr lang="en-US" altLang="zh-CN" dirty="0">
                <a:latin typeface="DengXian" charset="-122"/>
                <a:ea typeface="DengXian" charset="-122"/>
                <a:cs typeface="DengXian" charset="-122"/>
              </a:rPr>
              <a:t>.</a:t>
            </a:r>
          </a:p>
        </p:txBody>
      </p:sp>
      <p:pic>
        <p:nvPicPr>
          <p:cNvPr id="7" name="图片 6"/>
          <p:cNvPicPr>
            <a:picLocks noChangeAspect="1"/>
          </p:cNvPicPr>
          <p:nvPr/>
        </p:nvPicPr>
        <p:blipFill>
          <a:blip r:embed="rId2"/>
          <a:stretch>
            <a:fillRect/>
          </a:stretch>
        </p:blipFill>
        <p:spPr>
          <a:xfrm>
            <a:off x="750962" y="1383436"/>
            <a:ext cx="3384853" cy="3703489"/>
          </a:xfrm>
          <a:prstGeom prst="rect">
            <a:avLst/>
          </a:prstGeom>
          <a:solidFill>
            <a:srgbClr val="FFFFFF">
              <a:shade val="85000"/>
            </a:srgbClr>
          </a:solidFill>
          <a:ln w="88900" cap="sq">
            <a:solidFill>
              <a:srgbClr val="FFFFFF"/>
            </a:solidFill>
            <a:miter lim="800000"/>
          </a:ln>
          <a:effectLst/>
        </p:spPr>
      </p:pic>
      <p:pic>
        <p:nvPicPr>
          <p:cNvPr id="12" name="图片 11"/>
          <p:cNvPicPr>
            <a:picLocks noChangeAspect="1"/>
          </p:cNvPicPr>
          <p:nvPr/>
        </p:nvPicPr>
        <p:blipFill>
          <a:blip r:embed="rId3"/>
          <a:stretch>
            <a:fillRect/>
          </a:stretch>
        </p:blipFill>
        <p:spPr>
          <a:xfrm>
            <a:off x="4768918" y="1305237"/>
            <a:ext cx="3301471" cy="3885856"/>
          </a:xfrm>
          <a:prstGeom prst="rect">
            <a:avLst/>
          </a:prstGeom>
          <a:effectLst/>
        </p:spPr>
      </p:pic>
      <p:sp>
        <p:nvSpPr>
          <p:cNvPr id="3" name="幻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10</a:t>
            </a:fld>
            <a:endParaRPr lang="zh-CN" altLang="en-US">
              <a:solidFill>
                <a:prstClr val="black">
                  <a:tint val="75000"/>
                </a:prstClr>
              </a:solidFill>
            </a:endParaRPr>
          </a:p>
        </p:txBody>
      </p:sp>
    </p:spTree>
    <p:extLst>
      <p:ext uri="{BB962C8B-B14F-4D97-AF65-F5344CB8AC3E}">
        <p14:creationId xmlns:p14="http://schemas.microsoft.com/office/powerpoint/2010/main" val="312314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词汇表示用于词汇相似度计算</a:t>
            </a:r>
            <a:endParaRPr kumimoji="1" lang="zh-CN" altLang="en-US" dirty="0"/>
          </a:p>
        </p:txBody>
      </p:sp>
      <p:pic>
        <p:nvPicPr>
          <p:cNvPr id="4" name="内容占位符 3"/>
          <p:cNvPicPr>
            <a:picLocks noGrp="1" noChangeAspect="1"/>
          </p:cNvPicPr>
          <p:nvPr>
            <p:ph idx="1"/>
          </p:nvPr>
        </p:nvPicPr>
        <p:blipFill rotWithShape="1">
          <a:blip r:embed="rId2"/>
          <a:srcRect l="28086" r="7737"/>
          <a:stretch/>
        </p:blipFill>
        <p:spPr>
          <a:xfrm>
            <a:off x="1263650" y="1468498"/>
            <a:ext cx="6616700" cy="4808159"/>
          </a:xfrm>
        </p:spPr>
      </p:pic>
      <p:sp>
        <p:nvSpPr>
          <p:cNvPr id="3" name="幻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11</a:t>
            </a:fld>
            <a:endParaRPr lang="zh-CN" altLang="en-US">
              <a:solidFill>
                <a:prstClr val="black">
                  <a:tint val="75000"/>
                </a:prstClr>
              </a:solidFill>
            </a:endParaRPr>
          </a:p>
        </p:txBody>
      </p:sp>
    </p:spTree>
    <p:extLst>
      <p:ext uri="{BB962C8B-B14F-4D97-AF65-F5344CB8AC3E}">
        <p14:creationId xmlns:p14="http://schemas.microsoft.com/office/powerpoint/2010/main" val="1694019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zh-CN" altLang="en-US" dirty="0" smtClean="0"/>
              <a:t>词汇表示发现词汇间的</a:t>
            </a:r>
            <a:r>
              <a:rPr kumimoji="1" lang="zh-CN" altLang="en-US" dirty="0" smtClean="0">
                <a:solidFill>
                  <a:srgbClr val="FF0000"/>
                </a:solidFill>
              </a:rPr>
              <a:t>隐含关系</a:t>
            </a:r>
            <a:endParaRPr lang="zh-CN" altLang="en-US" dirty="0">
              <a:solidFill>
                <a:srgbClr val="FF0000"/>
              </a:solidFill>
            </a:endParaRPr>
          </a:p>
        </p:txBody>
      </p:sp>
      <p:pic>
        <p:nvPicPr>
          <p:cNvPr id="7" name="图片 6"/>
          <p:cNvPicPr>
            <a:picLocks noChangeAspect="1"/>
          </p:cNvPicPr>
          <p:nvPr/>
        </p:nvPicPr>
        <p:blipFill rotWithShape="1">
          <a:blip r:embed="rId2"/>
          <a:srcRect t="6853"/>
          <a:stretch/>
        </p:blipFill>
        <p:spPr>
          <a:xfrm>
            <a:off x="944987" y="1436699"/>
            <a:ext cx="7023100" cy="4696377"/>
          </a:xfrm>
          <a:prstGeom prst="rect">
            <a:avLst/>
          </a:prstGeom>
        </p:spPr>
      </p:pic>
      <p:sp>
        <p:nvSpPr>
          <p:cNvPr id="3" name="矩形 2"/>
          <p:cNvSpPr/>
          <p:nvPr/>
        </p:nvSpPr>
        <p:spPr>
          <a:xfrm>
            <a:off x="0" y="6257835"/>
            <a:ext cx="9144000" cy="461665"/>
          </a:xfrm>
          <a:prstGeom prst="rect">
            <a:avLst/>
          </a:prstGeom>
        </p:spPr>
        <p:txBody>
          <a:bodyPr wrap="square">
            <a:spAutoFit/>
          </a:bodyPr>
          <a:lstStyle/>
          <a:p>
            <a:pPr algn="ctr"/>
            <a:r>
              <a:rPr lang="en-US" altLang="zh-CN" dirty="0"/>
              <a:t>W(‘</a:t>
            </a:r>
            <a:r>
              <a:rPr lang="en-US" altLang="zh-CN" dirty="0" smtClean="0"/>
              <a:t>‘China“)</a:t>
            </a:r>
            <a:r>
              <a:rPr lang="zh-CN" altLang="en-US" dirty="0" smtClean="0"/>
              <a:t> </a:t>
            </a:r>
            <a:r>
              <a:rPr lang="en-US" altLang="zh-CN" dirty="0" smtClean="0"/>
              <a:t>−</a:t>
            </a:r>
            <a:r>
              <a:rPr lang="zh-CN" altLang="en-US" dirty="0" smtClean="0"/>
              <a:t> </a:t>
            </a:r>
            <a:r>
              <a:rPr lang="en-US" altLang="zh-CN" dirty="0" smtClean="0"/>
              <a:t>W</a:t>
            </a:r>
            <a:r>
              <a:rPr lang="en-US" altLang="zh-CN" dirty="0"/>
              <a:t>(‘</a:t>
            </a:r>
            <a:r>
              <a:rPr lang="en-US" altLang="zh-CN" dirty="0" smtClean="0"/>
              <a:t>‘Beijing”) </a:t>
            </a:r>
            <a:r>
              <a:rPr lang="en-US" altLang="zh-CN" dirty="0"/>
              <a:t>≃ W(‘</a:t>
            </a:r>
            <a:r>
              <a:rPr lang="en-US" altLang="zh-CN" dirty="0" smtClean="0"/>
              <a:t>‘Japan“)</a:t>
            </a:r>
            <a:r>
              <a:rPr lang="zh-CN" altLang="en-US" dirty="0" smtClean="0"/>
              <a:t> </a:t>
            </a:r>
            <a:r>
              <a:rPr lang="en-US" altLang="zh-CN" dirty="0" smtClean="0"/>
              <a:t>−</a:t>
            </a:r>
            <a:r>
              <a:rPr lang="zh-CN" altLang="en-US" dirty="0" smtClean="0"/>
              <a:t> </a:t>
            </a:r>
            <a:r>
              <a:rPr lang="en-US" altLang="zh-CN" dirty="0" smtClean="0"/>
              <a:t>W</a:t>
            </a:r>
            <a:r>
              <a:rPr lang="en-US" altLang="zh-CN" dirty="0"/>
              <a:t>(‘</a:t>
            </a:r>
            <a:r>
              <a:rPr lang="en-US" altLang="zh-CN" dirty="0" smtClean="0"/>
              <a:t>‘Tokyo"</a:t>
            </a:r>
            <a:r>
              <a:rPr lang="en-US" altLang="zh-CN" dirty="0"/>
              <a:t>)</a:t>
            </a:r>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12</a:t>
            </a:fld>
            <a:endParaRPr lang="zh-CN" altLang="en-US">
              <a:solidFill>
                <a:prstClr val="black">
                  <a:tint val="75000"/>
                </a:prstClr>
              </a:solidFill>
            </a:endParaRPr>
          </a:p>
        </p:txBody>
      </p:sp>
    </p:spTree>
    <p:extLst>
      <p:ext uri="{BB962C8B-B14F-4D97-AF65-F5344CB8AC3E}">
        <p14:creationId xmlns:p14="http://schemas.microsoft.com/office/powerpoint/2010/main" val="1550523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dirty="0" smtClean="0"/>
              <a:t>词汇表示发现词汇语义层级</a:t>
            </a:r>
            <a:endParaRPr kumimoji="1" lang="zh-CN" altLang="en-US" dirty="0"/>
          </a:p>
        </p:txBody>
      </p:sp>
      <p:pic>
        <p:nvPicPr>
          <p:cNvPr id="4" name="图片 3"/>
          <p:cNvPicPr>
            <a:picLocks noChangeAspect="1"/>
          </p:cNvPicPr>
          <p:nvPr/>
        </p:nvPicPr>
        <p:blipFill>
          <a:blip r:embed="rId2"/>
          <a:stretch>
            <a:fillRect/>
          </a:stretch>
        </p:blipFill>
        <p:spPr>
          <a:xfrm>
            <a:off x="0" y="2135189"/>
            <a:ext cx="9144000" cy="3790194"/>
          </a:xfrm>
          <a:prstGeom prst="rect">
            <a:avLst/>
          </a:prstGeom>
        </p:spPr>
      </p:pic>
      <p:sp>
        <p:nvSpPr>
          <p:cNvPr id="6" name="矩形 5"/>
          <p:cNvSpPr/>
          <p:nvPr/>
        </p:nvSpPr>
        <p:spPr>
          <a:xfrm>
            <a:off x="0" y="6470708"/>
            <a:ext cx="9144000" cy="369332"/>
          </a:xfrm>
          <a:prstGeom prst="rect">
            <a:avLst/>
          </a:prstGeom>
        </p:spPr>
        <p:txBody>
          <a:bodyPr wrap="square">
            <a:spAutoFit/>
          </a:bodyPr>
          <a:lstStyle/>
          <a:p>
            <a:r>
              <a:rPr lang="en-US" altLang="zh-CN" dirty="0">
                <a:latin typeface="DengXian" charset="-122"/>
                <a:ea typeface="DengXian" charset="-122"/>
                <a:cs typeface="DengXian" charset="-122"/>
              </a:rPr>
              <a:t>Fu, </a:t>
            </a:r>
            <a:r>
              <a:rPr lang="en-US" altLang="zh-CN" dirty="0" err="1">
                <a:latin typeface="DengXian" charset="-122"/>
                <a:ea typeface="DengXian" charset="-122"/>
                <a:cs typeface="DengXian" charset="-122"/>
              </a:rPr>
              <a:t>Ruiji</a:t>
            </a:r>
            <a:r>
              <a:rPr lang="en-US" altLang="zh-CN" dirty="0">
                <a:latin typeface="DengXian" charset="-122"/>
                <a:ea typeface="DengXian" charset="-122"/>
                <a:cs typeface="DengXian" charset="-122"/>
              </a:rPr>
              <a:t>, et al. Learning semantic hierarchies via word embeddings. ACL 2014.</a:t>
            </a:r>
          </a:p>
        </p:txBody>
      </p:sp>
      <p:sp>
        <p:nvSpPr>
          <p:cNvPr id="3" name="幻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13</a:t>
            </a:fld>
            <a:endParaRPr lang="zh-CN" altLang="en-US">
              <a:solidFill>
                <a:prstClr val="black">
                  <a:tint val="75000"/>
                </a:prstClr>
              </a:solidFill>
            </a:endParaRPr>
          </a:p>
        </p:txBody>
      </p:sp>
    </p:spTree>
    <p:extLst>
      <p:ext uri="{BB962C8B-B14F-4D97-AF65-F5344CB8AC3E}">
        <p14:creationId xmlns:p14="http://schemas.microsoft.com/office/powerpoint/2010/main" val="2090060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词汇语义变迁研究</a:t>
            </a:r>
            <a:endParaRPr lang="en-US" dirty="0"/>
          </a:p>
        </p:txBody>
      </p:sp>
      <p:pic>
        <p:nvPicPr>
          <p:cNvPr id="5" name="内容占位符 4"/>
          <p:cNvPicPr>
            <a:picLocks noGrp="1" noChangeAspect="1"/>
          </p:cNvPicPr>
          <p:nvPr>
            <p:ph idx="1"/>
          </p:nvPr>
        </p:nvPicPr>
        <p:blipFill>
          <a:blip r:embed="rId2"/>
          <a:stretch>
            <a:fillRect/>
          </a:stretch>
        </p:blipFill>
        <p:spPr>
          <a:xfrm>
            <a:off x="107950" y="2316279"/>
            <a:ext cx="8928100" cy="2801705"/>
          </a:xfrm>
          <a:prstGeom prst="rect">
            <a:avLst/>
          </a:prstGeom>
        </p:spPr>
      </p:pic>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14</a:t>
            </a:fld>
            <a:endParaRPr lang="zh-CN" altLang="en-US">
              <a:solidFill>
                <a:prstClr val="black">
                  <a:tint val="75000"/>
                </a:prstClr>
              </a:solidFill>
            </a:endParaRPr>
          </a:p>
        </p:txBody>
      </p:sp>
      <p:sp>
        <p:nvSpPr>
          <p:cNvPr id="6" name="矩形 5"/>
          <p:cNvSpPr/>
          <p:nvPr/>
        </p:nvSpPr>
        <p:spPr>
          <a:xfrm>
            <a:off x="0" y="6211264"/>
            <a:ext cx="9144000" cy="646331"/>
          </a:xfrm>
          <a:prstGeom prst="rect">
            <a:avLst/>
          </a:prstGeom>
        </p:spPr>
        <p:txBody>
          <a:bodyPr wrap="square">
            <a:spAutoFit/>
          </a:bodyPr>
          <a:lstStyle/>
          <a:p>
            <a:r>
              <a:rPr lang="en-US" altLang="zh-CN" dirty="0">
                <a:latin typeface="DengXian" charset="-122"/>
                <a:ea typeface="DengXian" charset="-122"/>
                <a:cs typeface="DengXian" charset="-122"/>
              </a:rPr>
              <a:t>William L. Hamilton, Jure </a:t>
            </a:r>
            <a:r>
              <a:rPr lang="en-US" altLang="zh-CN" dirty="0" err="1">
                <a:latin typeface="DengXian" charset="-122"/>
                <a:ea typeface="DengXian" charset="-122"/>
                <a:cs typeface="DengXian" charset="-122"/>
              </a:rPr>
              <a:t>Leskovec</a:t>
            </a:r>
            <a:r>
              <a:rPr lang="en-US" altLang="zh-CN" dirty="0">
                <a:latin typeface="DengXian" charset="-122"/>
                <a:ea typeface="DengXian" charset="-122"/>
                <a:cs typeface="DengXian" charset="-122"/>
              </a:rPr>
              <a:t>, and Dan </a:t>
            </a:r>
            <a:r>
              <a:rPr lang="en-US" altLang="zh-CN" dirty="0" err="1">
                <a:latin typeface="DengXian" charset="-122"/>
                <a:ea typeface="DengXian" charset="-122"/>
                <a:cs typeface="DengXian" charset="-122"/>
              </a:rPr>
              <a:t>Jurafsky</a:t>
            </a:r>
            <a:r>
              <a:rPr lang="en-US" altLang="zh-CN" dirty="0">
                <a:latin typeface="DengXian" charset="-122"/>
                <a:ea typeface="DengXian" charset="-122"/>
                <a:cs typeface="DengXian" charset="-122"/>
              </a:rPr>
              <a:t>. ACL 2016. Diachronic Word </a:t>
            </a:r>
            <a:r>
              <a:rPr lang="en-US" altLang="zh-CN" dirty="0" err="1">
                <a:latin typeface="DengXian" charset="-122"/>
                <a:ea typeface="DengXian" charset="-122"/>
                <a:cs typeface="DengXian" charset="-122"/>
              </a:rPr>
              <a:t>Embeddings</a:t>
            </a:r>
            <a:r>
              <a:rPr lang="en-US" altLang="zh-CN" dirty="0">
                <a:latin typeface="DengXian" charset="-122"/>
                <a:ea typeface="DengXian" charset="-122"/>
                <a:cs typeface="DengXian" charset="-122"/>
              </a:rPr>
              <a:t> Reveal Statistical Laws of Semantic Change.</a:t>
            </a:r>
            <a:endParaRPr lang="en-US" dirty="0">
              <a:latin typeface="DengXian" charset="-122"/>
              <a:ea typeface="DengXian" charset="-122"/>
              <a:cs typeface="DengXian" charset="-122"/>
            </a:endParaRPr>
          </a:p>
        </p:txBody>
      </p:sp>
    </p:spTree>
    <p:extLst>
      <p:ext uri="{BB962C8B-B14F-4D97-AF65-F5344CB8AC3E}">
        <p14:creationId xmlns:p14="http://schemas.microsoft.com/office/powerpoint/2010/main" val="11890916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词汇语义变迁研究</a:t>
            </a:r>
            <a:endParaRPr lang="en-US" dirty="0"/>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15</a:t>
            </a:fld>
            <a:endParaRPr lang="zh-CN" altLang="en-US">
              <a:solidFill>
                <a:prstClr val="black">
                  <a:tint val="75000"/>
                </a:prstClr>
              </a:solidFill>
            </a:endParaRPr>
          </a:p>
        </p:txBody>
      </p:sp>
      <p:pic>
        <p:nvPicPr>
          <p:cNvPr id="5" name="内容占位符 4"/>
          <p:cNvPicPr>
            <a:picLocks noGrp="1" noChangeAspect="1"/>
          </p:cNvPicPr>
          <p:nvPr>
            <p:ph idx="1"/>
          </p:nvPr>
        </p:nvPicPr>
        <p:blipFill>
          <a:blip r:embed="rId2"/>
          <a:stretch>
            <a:fillRect/>
          </a:stretch>
        </p:blipFill>
        <p:spPr>
          <a:xfrm>
            <a:off x="107950" y="1673769"/>
            <a:ext cx="8928100" cy="4086724"/>
          </a:xfrm>
          <a:prstGeom prst="rect">
            <a:avLst/>
          </a:prstGeom>
        </p:spPr>
      </p:pic>
    </p:spTree>
    <p:extLst>
      <p:ext uri="{BB962C8B-B14F-4D97-AF65-F5344CB8AC3E}">
        <p14:creationId xmlns:p14="http://schemas.microsoft.com/office/powerpoint/2010/main" val="1530576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词汇语义变迁研究</a:t>
            </a:r>
            <a:endParaRPr lang="en-US" dirty="0"/>
          </a:p>
        </p:txBody>
      </p:sp>
      <p:sp>
        <p:nvSpPr>
          <p:cNvPr id="3" name="内容占位符 2"/>
          <p:cNvSpPr>
            <a:spLocks noGrp="1"/>
          </p:cNvSpPr>
          <p:nvPr>
            <p:ph idx="1"/>
          </p:nvPr>
        </p:nvSpPr>
        <p:spPr/>
        <p:txBody>
          <a:bodyPr/>
          <a:lstStyle/>
          <a:p>
            <a:endParaRPr lang="en-US" dirty="0"/>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16</a:t>
            </a:fld>
            <a:endParaRPr lang="zh-CN" altLang="en-US">
              <a:solidFill>
                <a:prstClr val="black">
                  <a:tint val="75000"/>
                </a:prstClr>
              </a:solidFill>
            </a:endParaRPr>
          </a:p>
        </p:txBody>
      </p:sp>
      <p:pic>
        <p:nvPicPr>
          <p:cNvPr id="5" name="图片 4"/>
          <p:cNvPicPr>
            <a:picLocks noChangeAspect="1"/>
          </p:cNvPicPr>
          <p:nvPr/>
        </p:nvPicPr>
        <p:blipFill>
          <a:blip r:embed="rId2"/>
          <a:stretch>
            <a:fillRect/>
          </a:stretch>
        </p:blipFill>
        <p:spPr>
          <a:xfrm>
            <a:off x="0" y="1484784"/>
            <a:ext cx="9144000" cy="3415518"/>
          </a:xfrm>
          <a:prstGeom prst="rect">
            <a:avLst/>
          </a:prstGeom>
        </p:spPr>
      </p:pic>
      <p:pic>
        <p:nvPicPr>
          <p:cNvPr id="6" name="图片 5"/>
          <p:cNvPicPr>
            <a:picLocks noChangeAspect="1"/>
          </p:cNvPicPr>
          <p:nvPr/>
        </p:nvPicPr>
        <p:blipFill>
          <a:blip r:embed="rId3"/>
          <a:stretch>
            <a:fillRect/>
          </a:stretch>
        </p:blipFill>
        <p:spPr>
          <a:xfrm>
            <a:off x="1453226" y="4884389"/>
            <a:ext cx="6237548" cy="1934794"/>
          </a:xfrm>
          <a:prstGeom prst="rect">
            <a:avLst/>
          </a:prstGeom>
        </p:spPr>
      </p:pic>
    </p:spTree>
    <p:extLst>
      <p:ext uri="{BB962C8B-B14F-4D97-AF65-F5344CB8AC3E}">
        <p14:creationId xmlns:p14="http://schemas.microsoft.com/office/powerpoint/2010/main" val="15775212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0" y="6244952"/>
            <a:ext cx="91440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多源异构的社会媒体信息</a:t>
            </a:r>
            <a:endParaRPr kumimoji="1" lang="zh-CN" altLang="en-US" sz="2800" dirty="0">
              <a:latin typeface="Times New Roman"/>
              <a:ea typeface="黑体"/>
              <a:cs typeface="Times New Roman"/>
            </a:endParaRPr>
          </a:p>
        </p:txBody>
      </p:sp>
      <p:sp>
        <p:nvSpPr>
          <p:cNvPr id="28" name="文本框 27"/>
          <p:cNvSpPr txBox="1"/>
          <p:nvPr/>
        </p:nvSpPr>
        <p:spPr>
          <a:xfrm>
            <a:off x="683568" y="4729175"/>
            <a:ext cx="367240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solidFill>
                  <a:schemeClr val="tx1"/>
                </a:solidFill>
                <a:latin typeface="Times New Roman"/>
                <a:ea typeface="黑体"/>
                <a:cs typeface="Times New Roman"/>
              </a:rPr>
              <a:t>词汇表示</a:t>
            </a:r>
            <a:endParaRPr kumimoji="1" lang="zh-CN" altLang="en-US" sz="2800" dirty="0">
              <a:solidFill>
                <a:schemeClr val="tx1"/>
              </a:solidFill>
              <a:latin typeface="Times New Roman"/>
              <a:ea typeface="黑体"/>
              <a:cs typeface="Times New Roman"/>
            </a:endParaRPr>
          </a:p>
        </p:txBody>
      </p:sp>
      <p:sp>
        <p:nvSpPr>
          <p:cNvPr id="29" name="上箭头 28"/>
          <p:cNvSpPr/>
          <p:nvPr/>
        </p:nvSpPr>
        <p:spPr>
          <a:xfrm>
            <a:off x="1403648" y="3420217"/>
            <a:ext cx="504056" cy="1201243"/>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30" name="文本框 29"/>
          <p:cNvSpPr txBox="1"/>
          <p:nvPr/>
        </p:nvSpPr>
        <p:spPr>
          <a:xfrm>
            <a:off x="683568" y="1548009"/>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实体表示</a:t>
            </a:r>
            <a:endParaRPr kumimoji="1" lang="zh-CN" altLang="en-US" sz="2800" dirty="0">
              <a:latin typeface="Times New Roman"/>
              <a:ea typeface="黑体"/>
              <a:cs typeface="Times New Roman"/>
            </a:endParaRPr>
          </a:p>
        </p:txBody>
      </p:sp>
      <p:sp>
        <p:nvSpPr>
          <p:cNvPr id="31" name="文本框 30"/>
          <p:cNvSpPr txBox="1"/>
          <p:nvPr/>
        </p:nvSpPr>
        <p:spPr>
          <a:xfrm>
            <a:off x="0" y="116632"/>
            <a:ext cx="91440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社会计算任务</a:t>
            </a:r>
            <a:endParaRPr kumimoji="1" lang="zh-CN" altLang="en-US" sz="2800" dirty="0">
              <a:latin typeface="Times New Roman"/>
              <a:ea typeface="黑体"/>
              <a:cs typeface="Times New Roman"/>
            </a:endParaRPr>
          </a:p>
        </p:txBody>
      </p:sp>
      <p:sp>
        <p:nvSpPr>
          <p:cNvPr id="32" name="文本框 31"/>
          <p:cNvSpPr txBox="1"/>
          <p:nvPr/>
        </p:nvSpPr>
        <p:spPr>
          <a:xfrm>
            <a:off x="683568" y="2844153"/>
            <a:ext cx="18002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solidFill>
                  <a:schemeClr val="dk1"/>
                </a:solidFill>
                <a:latin typeface="Times New Roman"/>
                <a:ea typeface="黑体"/>
                <a:cs typeface="Times New Roman"/>
              </a:rPr>
              <a:t>词义表示</a:t>
            </a:r>
            <a:endParaRPr kumimoji="1" lang="zh-CN" altLang="en-US" sz="2800" dirty="0">
              <a:solidFill>
                <a:schemeClr val="dk1"/>
              </a:solidFill>
              <a:latin typeface="Times New Roman"/>
              <a:ea typeface="黑体"/>
              <a:cs typeface="Times New Roman"/>
            </a:endParaRPr>
          </a:p>
        </p:txBody>
      </p:sp>
      <p:sp>
        <p:nvSpPr>
          <p:cNvPr id="33" name="文本框 32"/>
          <p:cNvSpPr txBox="1"/>
          <p:nvPr/>
        </p:nvSpPr>
        <p:spPr>
          <a:xfrm>
            <a:off x="2627784" y="2844153"/>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en-US" sz="2800" dirty="0" smtClean="0">
                <a:latin typeface="Times New Roman"/>
                <a:ea typeface="黑体"/>
                <a:cs typeface="Times New Roman"/>
              </a:rPr>
              <a:t>句子</a:t>
            </a:r>
            <a:r>
              <a:rPr kumimoji="1" lang="zh-CN" altLang="en-US" sz="2800" dirty="0" smtClean="0">
                <a:latin typeface="Times New Roman"/>
                <a:ea typeface="黑体"/>
                <a:cs typeface="Times New Roman"/>
              </a:rPr>
              <a:t>表示</a:t>
            </a:r>
            <a:endParaRPr kumimoji="1" lang="zh-CN" altLang="en-US" sz="2800" dirty="0">
              <a:latin typeface="Times New Roman"/>
              <a:ea typeface="黑体"/>
              <a:cs typeface="Times New Roman"/>
            </a:endParaRPr>
          </a:p>
        </p:txBody>
      </p:sp>
      <p:sp>
        <p:nvSpPr>
          <p:cNvPr id="34" name="文本框 33"/>
          <p:cNvSpPr txBox="1"/>
          <p:nvPr/>
        </p:nvSpPr>
        <p:spPr>
          <a:xfrm>
            <a:off x="6864093" y="2196160"/>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知识表示</a:t>
            </a:r>
            <a:endParaRPr kumimoji="1" lang="zh-CN" altLang="en-US" sz="2800" dirty="0">
              <a:latin typeface="Times New Roman"/>
              <a:ea typeface="黑体"/>
              <a:cs typeface="Times New Roman"/>
            </a:endParaRPr>
          </a:p>
        </p:txBody>
      </p:sp>
      <p:sp>
        <p:nvSpPr>
          <p:cNvPr id="35" name="上箭头 34"/>
          <p:cNvSpPr/>
          <p:nvPr/>
        </p:nvSpPr>
        <p:spPr>
          <a:xfrm>
            <a:off x="4036844" y="683969"/>
            <a:ext cx="1073103" cy="510374"/>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a:latin typeface="Times New Roman"/>
              <a:ea typeface="黑体"/>
              <a:cs typeface="Times New Roman"/>
            </a:endParaRPr>
          </a:p>
        </p:txBody>
      </p:sp>
      <p:sp>
        <p:nvSpPr>
          <p:cNvPr id="36" name="矩形 35"/>
          <p:cNvSpPr/>
          <p:nvPr/>
        </p:nvSpPr>
        <p:spPr>
          <a:xfrm>
            <a:off x="102549" y="1342077"/>
            <a:ext cx="8981629" cy="4683733"/>
          </a:xfrm>
          <a:prstGeom prst="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800">
              <a:latin typeface="Times New Roman"/>
              <a:ea typeface="黑体"/>
              <a:cs typeface="Times New Roman"/>
            </a:endParaRPr>
          </a:p>
        </p:txBody>
      </p:sp>
      <p:sp>
        <p:nvSpPr>
          <p:cNvPr id="37" name="上箭头 36"/>
          <p:cNvSpPr/>
          <p:nvPr/>
        </p:nvSpPr>
        <p:spPr>
          <a:xfrm>
            <a:off x="5610066" y="2938522"/>
            <a:ext cx="504056" cy="3172413"/>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38" name="文本框 37"/>
          <p:cNvSpPr txBox="1"/>
          <p:nvPr/>
        </p:nvSpPr>
        <p:spPr>
          <a:xfrm>
            <a:off x="683568" y="2196081"/>
            <a:ext cx="18002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en-US" sz="2800" dirty="0" smtClean="0">
                <a:latin typeface="Times New Roman"/>
                <a:ea typeface="黑体"/>
                <a:cs typeface="Times New Roman"/>
              </a:rPr>
              <a:t>短语</a:t>
            </a:r>
            <a:r>
              <a:rPr kumimoji="1" lang="zh-CN" altLang="en-US" sz="2800" dirty="0" smtClean="0">
                <a:solidFill>
                  <a:schemeClr val="dk1"/>
                </a:solidFill>
                <a:latin typeface="Times New Roman"/>
                <a:ea typeface="黑体"/>
                <a:cs typeface="Times New Roman"/>
              </a:rPr>
              <a:t>表示</a:t>
            </a:r>
            <a:endParaRPr kumimoji="1" lang="zh-CN" altLang="en-US" sz="2800" dirty="0">
              <a:solidFill>
                <a:schemeClr val="dk1"/>
              </a:solidFill>
              <a:latin typeface="Times New Roman"/>
              <a:ea typeface="黑体"/>
              <a:cs typeface="Times New Roman"/>
            </a:endParaRPr>
          </a:p>
        </p:txBody>
      </p:sp>
      <p:sp>
        <p:nvSpPr>
          <p:cNvPr id="39" name="上箭头 38"/>
          <p:cNvSpPr/>
          <p:nvPr/>
        </p:nvSpPr>
        <p:spPr>
          <a:xfrm>
            <a:off x="3203848" y="3420217"/>
            <a:ext cx="504056" cy="1201243"/>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40" name="文本框 39"/>
          <p:cNvSpPr txBox="1"/>
          <p:nvPr/>
        </p:nvSpPr>
        <p:spPr>
          <a:xfrm>
            <a:off x="2627784" y="2196081"/>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文档表示</a:t>
            </a:r>
            <a:endParaRPr kumimoji="1" lang="zh-CN" altLang="en-US" sz="2800" dirty="0">
              <a:latin typeface="Times New Roman"/>
              <a:ea typeface="黑体"/>
              <a:cs typeface="Times New Roman"/>
            </a:endParaRPr>
          </a:p>
        </p:txBody>
      </p:sp>
      <p:sp>
        <p:nvSpPr>
          <p:cNvPr id="41" name="文本框 40"/>
          <p:cNvSpPr txBox="1"/>
          <p:nvPr/>
        </p:nvSpPr>
        <p:spPr>
          <a:xfrm>
            <a:off x="4847869" y="2196160"/>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solidFill>
                  <a:srgbClr val="FF0000"/>
                </a:solidFill>
                <a:latin typeface="Times New Roman"/>
                <a:ea typeface="黑体"/>
                <a:cs typeface="Times New Roman"/>
              </a:rPr>
              <a:t>网络表示</a:t>
            </a:r>
            <a:endParaRPr kumimoji="1" lang="zh-CN" altLang="en-US" sz="2800" dirty="0">
              <a:solidFill>
                <a:srgbClr val="FF0000"/>
              </a:solidFill>
              <a:latin typeface="Times New Roman"/>
              <a:ea typeface="黑体"/>
              <a:cs typeface="Times New Roman"/>
            </a:endParaRPr>
          </a:p>
        </p:txBody>
      </p:sp>
      <p:sp>
        <p:nvSpPr>
          <p:cNvPr id="42" name="上箭头 41"/>
          <p:cNvSpPr/>
          <p:nvPr/>
        </p:nvSpPr>
        <p:spPr>
          <a:xfrm>
            <a:off x="2195736" y="5364433"/>
            <a:ext cx="504056" cy="792088"/>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43" name="上箭头 42"/>
          <p:cNvSpPr/>
          <p:nvPr/>
        </p:nvSpPr>
        <p:spPr>
          <a:xfrm>
            <a:off x="7554282" y="2938522"/>
            <a:ext cx="504056" cy="3172413"/>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2" name="幻灯片编号占位符 1"/>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17</a:t>
            </a:fld>
            <a:endParaRPr lang="zh-CN" altLang="en-US">
              <a:solidFill>
                <a:prstClr val="black">
                  <a:tint val="75000"/>
                </a:prstClr>
              </a:solidFill>
            </a:endParaRPr>
          </a:p>
        </p:txBody>
      </p:sp>
    </p:spTree>
    <p:extLst>
      <p:ext uri="{BB962C8B-B14F-4D97-AF65-F5344CB8AC3E}">
        <p14:creationId xmlns:p14="http://schemas.microsoft.com/office/powerpoint/2010/main" val="2927004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网络表示学习</a:t>
            </a:r>
            <a:endParaRPr lang="zh-CN" altLang="en-US" dirty="0"/>
          </a:p>
        </p:txBody>
      </p:sp>
      <p:sp>
        <p:nvSpPr>
          <p:cNvPr id="3" name="内容占位符 2"/>
          <p:cNvSpPr>
            <a:spLocks noGrp="1"/>
          </p:cNvSpPr>
          <p:nvPr>
            <p:ph idx="1"/>
          </p:nvPr>
        </p:nvSpPr>
        <p:spPr/>
        <p:txBody>
          <a:bodyPr/>
          <a:lstStyle/>
          <a:p>
            <a:r>
              <a:rPr lang="zh-CN" altLang="en-US" smtClean="0"/>
              <a:t>将网络中节点的语义信息表示为低维向量</a:t>
            </a:r>
            <a:endParaRPr lang="zh-CN" altLang="en-US" dirty="0"/>
          </a:p>
        </p:txBody>
      </p:sp>
      <p:pic>
        <p:nvPicPr>
          <p:cNvPr id="9" name="内容占位符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94" y="2816576"/>
            <a:ext cx="2297537" cy="2297537"/>
          </a:xfrm>
          <a:prstGeom prst="rect">
            <a:avLst/>
          </a:prstGeom>
        </p:spPr>
      </p:pic>
      <p:sp>
        <p:nvSpPr>
          <p:cNvPr id="10" name="TextBox 9"/>
          <p:cNvSpPr txBox="1"/>
          <p:nvPr/>
        </p:nvSpPr>
        <p:spPr>
          <a:xfrm>
            <a:off x="1141003" y="5192874"/>
            <a:ext cx="1248318" cy="461665"/>
          </a:xfrm>
          <a:prstGeom prst="rect">
            <a:avLst/>
          </a:prstGeom>
          <a:noFill/>
        </p:spPr>
        <p:txBody>
          <a:bodyPr wrap="square" rtlCol="0">
            <a:spAutoFit/>
          </a:bodyPr>
          <a:lstStyle/>
          <a:p>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G=(V,E)</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右箭头 10"/>
          <p:cNvSpPr/>
          <p:nvPr/>
        </p:nvSpPr>
        <p:spPr>
          <a:xfrm>
            <a:off x="3173209" y="3801216"/>
            <a:ext cx="597310" cy="328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矩形 11"/>
          <p:cNvSpPr/>
          <p:nvPr/>
        </p:nvSpPr>
        <p:spPr>
          <a:xfrm>
            <a:off x="3968969" y="2934248"/>
            <a:ext cx="869496" cy="2057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右箭头 13"/>
          <p:cNvSpPr/>
          <p:nvPr/>
        </p:nvSpPr>
        <p:spPr>
          <a:xfrm>
            <a:off x="5290323" y="3808536"/>
            <a:ext cx="597310" cy="328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左大括号 14"/>
          <p:cNvSpPr/>
          <p:nvPr/>
        </p:nvSpPr>
        <p:spPr>
          <a:xfrm>
            <a:off x="6038604" y="3191423"/>
            <a:ext cx="416378" cy="159456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dirty="0">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p:cNvSpPr txBox="1"/>
              <p:nvPr/>
            </p:nvSpPr>
            <p:spPr>
              <a:xfrm>
                <a:off x="3893525" y="2400575"/>
                <a:ext cx="1020384" cy="461665"/>
              </a:xfrm>
              <a:prstGeom prst="rect">
                <a:avLst/>
              </a:prstGeom>
              <a:noFill/>
            </p:spPr>
            <p:txBody>
              <a:bodyPr wrap="square" rtlCol="0">
                <a:spAutoFit/>
              </a:bodyPr>
              <a:lstStyle/>
              <a:p>
                <a:pPr algn="ct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|V|</a:t>
                </a:r>
                <a14:m>
                  <m:oMath xmlns:m="http://schemas.openxmlformats.org/officeDocument/2006/math">
                    <m:r>
                      <a:rPr lang="en-US" altLang="zh-CN" sz="2400" i="1">
                        <a:latin typeface="Cambria Math"/>
                      </a:rPr>
                      <m:t>×</m:t>
                    </m:r>
                  </m:oMath>
                </a14:m>
                <a:r>
                  <a:rPr lang="en-US" altLang="zh-CN" sz="2400" dirty="0" smtClean="0">
                    <a:latin typeface="Times New Roman" panose="02020603050405020304" pitchFamily="18" charset="0"/>
                    <a:ea typeface="黑体" panose="02010609060101010101" pitchFamily="49" charset="-122"/>
                    <a:cs typeface="Times New Roman" panose="02020603050405020304" pitchFamily="18" charset="0"/>
                  </a:rPr>
                  <a:t>k</a:t>
                </a:r>
                <a:endParaRPr lang="zh-CN" altLang="en-US" sz="1600" dirty="0">
                  <a:latin typeface="Times New Roman" panose="02020603050405020304" pitchFamily="18" charset="0"/>
                  <a:ea typeface="黑体" panose="02010609060101010101" pitchFamily="49" charset="-122"/>
                  <a:cs typeface="Times New Roman" panose="02020603050405020304"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893525" y="2400575"/>
                <a:ext cx="1020384" cy="461665"/>
              </a:xfrm>
              <a:prstGeom prst="rect">
                <a:avLst/>
              </a:prstGeom>
              <a:blipFill rotWithShape="0">
                <a:blip r:embed="rId3"/>
                <a:stretch>
                  <a:fillRect l="-3593" t="-10526" r="-2994" b="-28947"/>
                </a:stretch>
              </a:blipFill>
            </p:spPr>
            <p:txBody>
              <a:bodyPr/>
              <a:lstStyle/>
              <a:p>
                <a:r>
                  <a:rPr lang="zh-CN" altLang="en-US">
                    <a:noFill/>
                  </a:rPr>
                  <a:t> </a:t>
                </a:r>
              </a:p>
            </p:txBody>
          </p:sp>
        </mc:Fallback>
      </mc:AlternateContent>
      <p:sp>
        <p:nvSpPr>
          <p:cNvPr id="18" name="TextBox 17"/>
          <p:cNvSpPr txBox="1"/>
          <p:nvPr/>
        </p:nvSpPr>
        <p:spPr>
          <a:xfrm>
            <a:off x="6516216" y="3068960"/>
            <a:ext cx="2314576" cy="461665"/>
          </a:xfrm>
          <a:prstGeom prst="rect">
            <a:avLst/>
          </a:prstGeom>
          <a:noFill/>
        </p:spPr>
        <p:txBody>
          <a:bodyPr wrap="square" rtlCol="0">
            <a:spAutoFit/>
          </a:bodyPr>
          <a:lstStyle/>
          <a:p>
            <a:r>
              <a:rPr lang="zh-CN" altLang="en-US" sz="2400" dirty="0" smtClean="0">
                <a:latin typeface="Times New Roman" panose="02020603050405020304" pitchFamily="18" charset="0"/>
                <a:ea typeface="黑体" panose="02010609060101010101" pitchFamily="49" charset="-122"/>
                <a:cs typeface="Times New Roman" panose="02020603050405020304" pitchFamily="18" charset="0"/>
              </a:rPr>
              <a:t>用户分类</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TextBox 18"/>
          <p:cNvSpPr txBox="1"/>
          <p:nvPr/>
        </p:nvSpPr>
        <p:spPr>
          <a:xfrm>
            <a:off x="6516215" y="3617053"/>
            <a:ext cx="1751240" cy="461665"/>
          </a:xfrm>
          <a:prstGeom prst="rect">
            <a:avLst/>
          </a:prstGeom>
          <a:noFill/>
        </p:spPr>
        <p:txBody>
          <a:bodyPr wrap="square" rtlCol="0">
            <a:spAutoFit/>
          </a:bodyPr>
          <a:lstStyle/>
          <a:p>
            <a:r>
              <a:rPr lang="zh-CN" altLang="en-US" sz="2400" dirty="0" smtClean="0">
                <a:latin typeface="Times New Roman" panose="02020603050405020304" pitchFamily="18" charset="0"/>
                <a:ea typeface="黑体" panose="02010609060101010101" pitchFamily="49" charset="-122"/>
                <a:cs typeface="Times New Roman" panose="02020603050405020304" pitchFamily="18" charset="0"/>
              </a:rPr>
              <a:t>链接预测</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TextBox 19"/>
          <p:cNvSpPr txBox="1"/>
          <p:nvPr/>
        </p:nvSpPr>
        <p:spPr>
          <a:xfrm>
            <a:off x="6516216" y="4195630"/>
            <a:ext cx="2314576" cy="461665"/>
          </a:xfrm>
          <a:prstGeom prst="rect">
            <a:avLst/>
          </a:prstGeom>
          <a:noFill/>
        </p:spPr>
        <p:txBody>
          <a:bodyPr wrap="square" rtlCol="0">
            <a:spAutoFit/>
          </a:bodyPr>
          <a:lstStyle/>
          <a:p>
            <a:r>
              <a:rPr lang="zh-CN" altLang="en-US" sz="2400" dirty="0" smtClean="0">
                <a:latin typeface="Times New Roman" panose="02020603050405020304" pitchFamily="18" charset="0"/>
                <a:ea typeface="黑体" panose="02010609060101010101" pitchFamily="49" charset="-122"/>
                <a:cs typeface="Times New Roman" panose="02020603050405020304" pitchFamily="18" charset="0"/>
              </a:rPr>
              <a:t>相似度计算</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TextBox 20"/>
          <p:cNvSpPr txBox="1"/>
          <p:nvPr/>
        </p:nvSpPr>
        <p:spPr>
          <a:xfrm>
            <a:off x="6562438" y="4571919"/>
            <a:ext cx="1751240" cy="461665"/>
          </a:xfrm>
          <a:prstGeom prst="rect">
            <a:avLst/>
          </a:prstGeom>
          <a:noFill/>
        </p:spPr>
        <p:txBody>
          <a:bodyPr wrap="square" rtlCol="0">
            <a:spAutoFit/>
          </a:bodyPr>
          <a:lstStyle/>
          <a:p>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TextBox 21"/>
          <p:cNvSpPr txBox="1"/>
          <p:nvPr/>
        </p:nvSpPr>
        <p:spPr>
          <a:xfrm>
            <a:off x="3045701" y="3299792"/>
            <a:ext cx="862034" cy="461665"/>
          </a:xfrm>
          <a:prstGeom prst="rect">
            <a:avLst/>
          </a:prstGeom>
          <a:noFill/>
        </p:spPr>
        <p:txBody>
          <a:bodyPr wrap="square" rtlCol="0">
            <a:spAutoFit/>
          </a:bodyPr>
          <a:lstStyle/>
          <a:p>
            <a:pPr algn="ct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NRL</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TextBox 22"/>
          <p:cNvSpPr txBox="1"/>
          <p:nvPr/>
        </p:nvSpPr>
        <p:spPr>
          <a:xfrm>
            <a:off x="5132963" y="3403347"/>
            <a:ext cx="830155" cy="461665"/>
          </a:xfrm>
          <a:prstGeom prst="rect">
            <a:avLst/>
          </a:prstGeom>
          <a:noFill/>
        </p:spPr>
        <p:txBody>
          <a:bodyPr wrap="square" rtlCol="0">
            <a:spAutoFit/>
          </a:bodyPr>
          <a:lstStyle/>
          <a:p>
            <a:pPr algn="ctr"/>
            <a:r>
              <a:rPr lang="zh-CN" altLang="en-US" sz="2400" dirty="0" smtClean="0">
                <a:latin typeface="Times New Roman" panose="02020603050405020304" pitchFamily="18" charset="0"/>
                <a:ea typeface="黑体" panose="02010609060101010101" pitchFamily="49" charset="-122"/>
                <a:cs typeface="Times New Roman" panose="02020603050405020304" pitchFamily="18" charset="0"/>
              </a:rPr>
              <a:t>特征</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18</a:t>
            </a:fld>
            <a:endParaRPr lang="zh-CN" altLang="en-US">
              <a:solidFill>
                <a:prstClr val="black">
                  <a:tint val="75000"/>
                </a:prstClr>
              </a:solidFill>
            </a:endParaRPr>
          </a:p>
        </p:txBody>
      </p:sp>
    </p:spTree>
    <p:extLst>
      <p:ext uri="{BB962C8B-B14F-4D97-AF65-F5344CB8AC3E}">
        <p14:creationId xmlns:p14="http://schemas.microsoft.com/office/powerpoint/2010/main" val="2694754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Times New Roman" panose="02020603050405020304" pitchFamily="18" charset="0"/>
                <a:cs typeface="Times New Roman" panose="02020603050405020304" pitchFamily="18" charset="0"/>
              </a:rPr>
              <a:t>网络表示学习</a:t>
            </a:r>
            <a:endParaRPr lang="zh-CN" altLang="en-US" dirty="0"/>
          </a:p>
        </p:txBody>
      </p:sp>
      <p:sp>
        <p:nvSpPr>
          <p:cNvPr id="3" name="内容占位符 2"/>
          <p:cNvSpPr>
            <a:spLocks noGrp="1"/>
          </p:cNvSpPr>
          <p:nvPr>
            <p:ph idx="1"/>
          </p:nvPr>
        </p:nvSpPr>
        <p:spPr/>
        <p:txBody>
          <a:bodyPr/>
          <a:lstStyle/>
          <a:p>
            <a:r>
              <a:rPr lang="zh-CN" altLang="en-US" dirty="0" smtClean="0"/>
              <a:t>跆拳道俱乐部社会网络</a:t>
            </a:r>
            <a:r>
              <a:rPr lang="en-US" altLang="zh-CN" dirty="0" smtClean="0"/>
              <a:t> (k=2)</a:t>
            </a:r>
            <a:endParaRPr lang="zh-CN" altLang="en-US" dirty="0"/>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713" y="1988840"/>
            <a:ext cx="8791783" cy="3312368"/>
          </a:xfrm>
          <a:prstGeom prst="rect">
            <a:avLst/>
          </a:prstGeom>
        </p:spPr>
      </p:pic>
      <p:sp>
        <p:nvSpPr>
          <p:cNvPr id="19" name="TextBox 18"/>
          <p:cNvSpPr txBox="1"/>
          <p:nvPr/>
        </p:nvSpPr>
        <p:spPr>
          <a:xfrm>
            <a:off x="0" y="6453336"/>
            <a:ext cx="9144000" cy="369332"/>
          </a:xfrm>
          <a:prstGeom prst="rect">
            <a:avLst/>
          </a:prstGeom>
          <a:noFill/>
        </p:spPr>
        <p:txBody>
          <a:bodyPr wrap="square" rtlCol="0">
            <a:spAutoFit/>
          </a:bodyPr>
          <a:lstStyle/>
          <a:p>
            <a:r>
              <a:rPr lang="en-US" altLang="zh-CN" dirty="0" err="1">
                <a:latin typeface="DengXian" charset="-122"/>
                <a:ea typeface="DengXian" charset="-122"/>
                <a:cs typeface="DengXian" charset="-122"/>
              </a:rPr>
              <a:t>Perozzi</a:t>
            </a:r>
            <a:r>
              <a:rPr lang="en-US" altLang="zh-CN" dirty="0">
                <a:latin typeface="DengXian" charset="-122"/>
                <a:ea typeface="DengXian" charset="-122"/>
                <a:cs typeface="DengXian" charset="-122"/>
              </a:rPr>
              <a:t> et al. DeepWalk: Online Learning of Social </a:t>
            </a:r>
            <a:r>
              <a:rPr lang="en-US" altLang="zh-CN" dirty="0" smtClean="0">
                <a:latin typeface="DengXian" charset="-122"/>
                <a:ea typeface="DengXian" charset="-122"/>
                <a:cs typeface="DengXian" charset="-122"/>
              </a:rPr>
              <a:t>Representations. KDD 2014</a:t>
            </a:r>
            <a:endParaRPr lang="zh-CN" altLang="en-US" dirty="0">
              <a:latin typeface="DengXian" charset="-122"/>
              <a:ea typeface="DengXian" charset="-122"/>
              <a:cs typeface="DengXian" charset="-122"/>
            </a:endParaRPr>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19</a:t>
            </a:fld>
            <a:endParaRPr lang="zh-CN" altLang="en-US">
              <a:solidFill>
                <a:prstClr val="black">
                  <a:tint val="75000"/>
                </a:prstClr>
              </a:solidFill>
            </a:endParaRPr>
          </a:p>
        </p:txBody>
      </p:sp>
    </p:spTree>
    <p:extLst>
      <p:ext uri="{BB962C8B-B14F-4D97-AF65-F5344CB8AC3E}">
        <p14:creationId xmlns:p14="http://schemas.microsoft.com/office/powerpoint/2010/main" val="1426129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社会计算的研究对象</a:t>
            </a:r>
            <a:endParaRPr lang="en-US" dirty="0"/>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a:t>
            </a:fld>
            <a:endParaRPr lang="zh-CN" altLang="en-US">
              <a:solidFill>
                <a:prstClr val="black">
                  <a:tint val="75000"/>
                </a:prstClr>
              </a:solidFill>
            </a:endParaRPr>
          </a:p>
        </p:txBody>
      </p:sp>
      <p:pic>
        <p:nvPicPr>
          <p:cNvPr id="12" name="内容占位符 11"/>
          <p:cNvPicPr>
            <a:picLocks noGrp="1" noChangeAspect="1"/>
          </p:cNvPicPr>
          <p:nvPr>
            <p:ph idx="1"/>
          </p:nvPr>
        </p:nvPicPr>
        <p:blipFill>
          <a:blip r:embed="rId2"/>
          <a:stretch>
            <a:fillRect/>
          </a:stretch>
        </p:blipFill>
        <p:spPr>
          <a:xfrm>
            <a:off x="107950" y="1205359"/>
            <a:ext cx="8928100" cy="5023544"/>
          </a:xfrm>
          <a:prstGeom prst="rect">
            <a:avLst/>
          </a:prstGeom>
        </p:spPr>
      </p:pic>
    </p:spTree>
    <p:extLst>
      <p:ext uri="{BB962C8B-B14F-4D97-AF65-F5344CB8AC3E}">
        <p14:creationId xmlns:p14="http://schemas.microsoft.com/office/powerpoint/2010/main" val="19296946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DeepWalk</a:t>
            </a:r>
            <a:endParaRPr lang="zh-CN" altLang="en-US" dirty="0"/>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8927842" cy="5760640"/>
          </a:xfrm>
          <a:prstGeom prst="rect">
            <a:avLst/>
          </a:prstGeom>
        </p:spPr>
      </p:pic>
      <p:sp>
        <p:nvSpPr>
          <p:cNvPr id="3" name="幻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20</a:t>
            </a:fld>
            <a:endParaRPr lang="zh-CN" altLang="en-US">
              <a:solidFill>
                <a:prstClr val="black">
                  <a:tint val="75000"/>
                </a:prstClr>
              </a:solidFill>
            </a:endParaRPr>
          </a:p>
        </p:txBody>
      </p:sp>
    </p:spTree>
    <p:extLst>
      <p:ext uri="{BB962C8B-B14F-4D97-AF65-F5344CB8AC3E}">
        <p14:creationId xmlns:p14="http://schemas.microsoft.com/office/powerpoint/2010/main" val="40421585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DeepWalk</a:t>
            </a:r>
            <a:r>
              <a:rPr lang="zh-CN" altLang="en-US" smtClean="0"/>
              <a:t>与矩阵分解的关系</a:t>
            </a:r>
            <a:endParaRPr lang="zh-CN" altLang="en-US" dirty="0"/>
          </a:p>
        </p:txBody>
      </p:sp>
      <p:sp>
        <p:nvSpPr>
          <p:cNvPr id="3" name="内容占位符 2"/>
          <p:cNvSpPr>
            <a:spLocks noGrp="1"/>
          </p:cNvSpPr>
          <p:nvPr>
            <p:ph idx="1"/>
          </p:nvPr>
        </p:nvSpPr>
        <p:spPr/>
        <p:txBody>
          <a:bodyPr/>
          <a:lstStyle/>
          <a:p>
            <a:r>
              <a:rPr lang="zh-CN" altLang="en-US" smtClean="0"/>
              <a:t>从数学上证明了</a:t>
            </a:r>
            <a:r>
              <a:rPr lang="en-US" altLang="zh-CN" smtClean="0"/>
              <a:t>DeepWalk</a:t>
            </a:r>
            <a:r>
              <a:rPr lang="zh-CN" altLang="en-US" smtClean="0"/>
              <a:t>等价于矩阵分解</a:t>
            </a:r>
            <a:endParaRPr lang="en-US" altLang="zh-CN" dirty="0" smtClean="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2276872"/>
            <a:ext cx="6912767" cy="3456384"/>
          </a:xfrm>
          <a:prstGeom prst="rect">
            <a:avLst/>
          </a:prstGeom>
        </p:spPr>
      </p:pic>
      <p:sp>
        <p:nvSpPr>
          <p:cNvPr id="7" name="矩形 6"/>
          <p:cNvSpPr/>
          <p:nvPr/>
        </p:nvSpPr>
        <p:spPr>
          <a:xfrm>
            <a:off x="0" y="6211669"/>
            <a:ext cx="9143999" cy="646331"/>
          </a:xfrm>
          <a:prstGeom prst="rect">
            <a:avLst/>
          </a:prstGeom>
        </p:spPr>
        <p:txBody>
          <a:bodyPr wrap="square">
            <a:spAutoFit/>
          </a:bodyPr>
          <a:lstStyle/>
          <a:p>
            <a:pPr algn="just"/>
            <a:r>
              <a:rPr lang="en-US" altLang="zh-CN" dirty="0">
                <a:solidFill>
                  <a:srgbClr val="555555"/>
                </a:solidFill>
                <a:latin typeface="DengXian" charset="-122"/>
                <a:ea typeface="DengXian" charset="-122"/>
                <a:cs typeface="DengXian" charset="-122"/>
              </a:rPr>
              <a:t>Cheng Yang, </a:t>
            </a:r>
            <a:r>
              <a:rPr lang="en-US" altLang="zh-CN" dirty="0" err="1">
                <a:solidFill>
                  <a:srgbClr val="555555"/>
                </a:solidFill>
                <a:latin typeface="DengXian" charset="-122"/>
                <a:ea typeface="DengXian" charset="-122"/>
                <a:cs typeface="DengXian" charset="-122"/>
              </a:rPr>
              <a:t>Zhiyuan</a:t>
            </a:r>
            <a:r>
              <a:rPr lang="en-US" altLang="zh-CN" dirty="0">
                <a:solidFill>
                  <a:srgbClr val="555555"/>
                </a:solidFill>
                <a:latin typeface="DengXian" charset="-122"/>
                <a:ea typeface="DengXian" charset="-122"/>
                <a:cs typeface="DengXian" charset="-122"/>
              </a:rPr>
              <a:t> Liu, Deli Zhao, </a:t>
            </a:r>
            <a:r>
              <a:rPr lang="en-US" altLang="zh-CN" dirty="0" err="1">
                <a:solidFill>
                  <a:srgbClr val="555555"/>
                </a:solidFill>
                <a:latin typeface="DengXian" charset="-122"/>
                <a:ea typeface="DengXian" charset="-122"/>
                <a:cs typeface="DengXian" charset="-122"/>
              </a:rPr>
              <a:t>Maosong</a:t>
            </a:r>
            <a:r>
              <a:rPr lang="en-US" altLang="zh-CN" dirty="0">
                <a:solidFill>
                  <a:srgbClr val="555555"/>
                </a:solidFill>
                <a:latin typeface="DengXian" charset="-122"/>
                <a:ea typeface="DengXian" charset="-122"/>
                <a:cs typeface="DengXian" charset="-122"/>
              </a:rPr>
              <a:t> Sun, Edward Chang. Network Representation Learning with Rich Text Information. </a:t>
            </a:r>
            <a:r>
              <a:rPr lang="en-US" altLang="zh-CN" dirty="0" smtClean="0">
                <a:solidFill>
                  <a:srgbClr val="555555"/>
                </a:solidFill>
                <a:latin typeface="DengXian" charset="-122"/>
                <a:ea typeface="DengXian" charset="-122"/>
                <a:cs typeface="DengXian" charset="-122"/>
              </a:rPr>
              <a:t>IJCAI 2015.</a:t>
            </a:r>
            <a:endParaRPr lang="en-US" dirty="0">
              <a:latin typeface="DengXian" charset="-122"/>
              <a:ea typeface="DengXian" charset="-122"/>
              <a:cs typeface="DengXian" charset="-122"/>
            </a:endParaRPr>
          </a:p>
        </p:txBody>
      </p:sp>
      <p:sp>
        <p:nvSpPr>
          <p:cNvPr id="5" name="幻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21</a:t>
            </a:fld>
            <a:endParaRPr lang="zh-CN" altLang="en-US">
              <a:solidFill>
                <a:prstClr val="black">
                  <a:tint val="75000"/>
                </a:prstClr>
              </a:solidFill>
            </a:endParaRPr>
          </a:p>
        </p:txBody>
      </p:sp>
    </p:spTree>
    <p:extLst>
      <p:ext uri="{BB962C8B-B14F-4D97-AF65-F5344CB8AC3E}">
        <p14:creationId xmlns:p14="http://schemas.microsoft.com/office/powerpoint/2010/main" val="2203654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Text-Associated DeepWalk</a:t>
            </a:r>
            <a:r>
              <a:rPr lang="zh-CN" altLang="en-US" smtClean="0"/>
              <a:t>（</a:t>
            </a:r>
            <a:r>
              <a:rPr lang="en-US" altLang="zh-CN" smtClean="0"/>
              <a:t>TADW</a:t>
            </a:r>
            <a:r>
              <a:rPr lang="zh-CN" altLang="en-US" smtClean="0"/>
              <a:t>）</a:t>
            </a:r>
            <a:endParaRPr lang="zh-CN" altLang="en-US"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5536763"/>
            <a:ext cx="6454038" cy="822573"/>
          </a:xfrm>
          <a:prstGeom prst="rect">
            <a:avLst/>
          </a:prstGeom>
        </p:spPr>
      </p:pic>
      <p:pic>
        <p:nvPicPr>
          <p:cNvPr id="9" name="内容占位符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7950" y="1897500"/>
            <a:ext cx="8928100" cy="3639263"/>
          </a:xfrm>
          <a:prstGeom prst="rect">
            <a:avLst/>
          </a:prstGeom>
        </p:spPr>
      </p:pic>
      <p:sp>
        <p:nvSpPr>
          <p:cNvPr id="3" name="幻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22</a:t>
            </a:fld>
            <a:endParaRPr lang="zh-CN" altLang="en-US">
              <a:solidFill>
                <a:prstClr val="black">
                  <a:tint val="75000"/>
                </a:prstClr>
              </a:solidFill>
            </a:endParaRPr>
          </a:p>
        </p:txBody>
      </p:sp>
    </p:spTree>
    <p:extLst>
      <p:ext uri="{BB962C8B-B14F-4D97-AF65-F5344CB8AC3E}">
        <p14:creationId xmlns:p14="http://schemas.microsoft.com/office/powerpoint/2010/main" val="3387322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网络节点</a:t>
            </a:r>
            <a:r>
              <a:rPr lang="zh-CN" altLang="en-US" dirty="0" smtClean="0"/>
              <a:t>分类</a:t>
            </a:r>
            <a:r>
              <a:rPr lang="zh-CN" altLang="en-US" dirty="0" smtClean="0"/>
              <a:t>效果</a:t>
            </a:r>
            <a:endParaRPr lang="zh-CN" altLang="en-US" dirty="0"/>
          </a:p>
        </p:txBody>
      </p:sp>
      <p:pic>
        <p:nvPicPr>
          <p:cNvPr id="9" name="内容占位符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92896"/>
            <a:ext cx="8928100" cy="2463464"/>
          </a:xfrm>
        </p:spPr>
      </p:pic>
      <p:sp>
        <p:nvSpPr>
          <p:cNvPr id="11" name="内容占位符 2"/>
          <p:cNvSpPr txBox="1">
            <a:spLocks/>
          </p:cNvSpPr>
          <p:nvPr/>
        </p:nvSpPr>
        <p:spPr>
          <a:xfrm>
            <a:off x="107504" y="980728"/>
            <a:ext cx="8928992" cy="54726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黑体" pitchFamily="49" charset="-122"/>
                <a:cs typeface="Times New Roman"/>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黑体" pitchFamily="49" charset="-122"/>
                <a:cs typeface="Times New Roman"/>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黑体" pitchFamily="49" charset="-122"/>
                <a:cs typeface="Times New Roman"/>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黑体" pitchFamily="49" charset="-122"/>
                <a:cs typeface="Times New Roman"/>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黑体" pitchFamily="49" charset="-122"/>
                <a:cs typeface="Times New Roman"/>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zh-CN" altLang="en-US" dirty="0"/>
          </a:p>
        </p:txBody>
      </p:sp>
      <p:sp>
        <p:nvSpPr>
          <p:cNvPr id="3" name="矩形 2"/>
          <p:cNvSpPr/>
          <p:nvPr/>
        </p:nvSpPr>
        <p:spPr>
          <a:xfrm>
            <a:off x="179512" y="3284984"/>
            <a:ext cx="8568952" cy="21602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矩形 5"/>
          <p:cNvSpPr/>
          <p:nvPr/>
        </p:nvSpPr>
        <p:spPr>
          <a:xfrm>
            <a:off x="179512" y="4509120"/>
            <a:ext cx="8568952" cy="21602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23</a:t>
            </a:fld>
            <a:endParaRPr lang="zh-CN" altLang="en-US">
              <a:solidFill>
                <a:prstClr val="black">
                  <a:tint val="75000"/>
                </a:prstClr>
              </a:solidFill>
            </a:endParaRPr>
          </a:p>
        </p:txBody>
      </p:sp>
    </p:spTree>
    <p:extLst>
      <p:ext uri="{BB962C8B-B14F-4D97-AF65-F5344CB8AC3E}">
        <p14:creationId xmlns:p14="http://schemas.microsoft.com/office/powerpoint/2010/main" val="127812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网络表示学习乃当前研究热点</a:t>
            </a:r>
            <a:endParaRPr lang="en-US" dirty="0"/>
          </a:p>
        </p:txBody>
      </p:sp>
      <p:sp>
        <p:nvSpPr>
          <p:cNvPr id="3" name="内容占位符 2"/>
          <p:cNvSpPr>
            <a:spLocks noGrp="1"/>
          </p:cNvSpPr>
          <p:nvPr>
            <p:ph idx="1"/>
          </p:nvPr>
        </p:nvSpPr>
        <p:spPr/>
        <p:txBody>
          <a:bodyPr/>
          <a:lstStyle/>
          <a:p>
            <a:endParaRPr lang="en-US" altLang="zh-CN" dirty="0"/>
          </a:p>
          <a:p>
            <a:r>
              <a:rPr lang="en-US" altLang="zh-CN" dirty="0" err="1" smtClean="0"/>
              <a:t>DeepWalk</a:t>
            </a:r>
            <a:r>
              <a:rPr lang="zh-CN" altLang="en-US" dirty="0" smtClean="0"/>
              <a:t> </a:t>
            </a:r>
            <a:r>
              <a:rPr lang="en-US" altLang="zh-CN" dirty="0" smtClean="0"/>
              <a:t>(KDD</a:t>
            </a:r>
            <a:r>
              <a:rPr lang="zh-CN" altLang="en-US" dirty="0" smtClean="0"/>
              <a:t> </a:t>
            </a:r>
            <a:r>
              <a:rPr lang="en-US" altLang="zh-CN" dirty="0" smtClean="0"/>
              <a:t>2014)</a:t>
            </a:r>
          </a:p>
          <a:p>
            <a:r>
              <a:rPr lang="en-US" altLang="zh-CN" dirty="0"/>
              <a:t>LINE</a:t>
            </a:r>
            <a:r>
              <a:rPr lang="zh-CN" altLang="en-US" dirty="0"/>
              <a:t> </a:t>
            </a:r>
            <a:r>
              <a:rPr lang="en-US" altLang="zh-CN" dirty="0"/>
              <a:t>(WWW</a:t>
            </a:r>
            <a:r>
              <a:rPr lang="zh-CN" altLang="en-US" dirty="0"/>
              <a:t> </a:t>
            </a:r>
            <a:r>
              <a:rPr lang="en-US" altLang="zh-CN" dirty="0"/>
              <a:t>2015)</a:t>
            </a:r>
          </a:p>
          <a:p>
            <a:r>
              <a:rPr lang="en-US" altLang="zh-CN" dirty="0" smtClean="0"/>
              <a:t>Node2vec</a:t>
            </a:r>
            <a:r>
              <a:rPr lang="zh-CN" altLang="en-US" dirty="0" smtClean="0"/>
              <a:t> </a:t>
            </a:r>
            <a:r>
              <a:rPr lang="en-US" altLang="zh-CN" dirty="0" smtClean="0"/>
              <a:t>(KDD</a:t>
            </a:r>
            <a:r>
              <a:rPr lang="zh-CN" altLang="en-US" dirty="0" smtClean="0"/>
              <a:t> </a:t>
            </a:r>
            <a:r>
              <a:rPr lang="en-US" altLang="zh-CN" dirty="0" smtClean="0"/>
              <a:t>2016)</a:t>
            </a:r>
          </a:p>
          <a:p>
            <a:r>
              <a:rPr lang="en-US" altLang="zh-CN" dirty="0" smtClean="0"/>
              <a:t>GENE</a:t>
            </a:r>
            <a:r>
              <a:rPr lang="zh-CN" altLang="en-US" dirty="0" smtClean="0"/>
              <a:t> </a:t>
            </a:r>
            <a:r>
              <a:rPr lang="en-US" altLang="zh-CN" dirty="0" smtClean="0"/>
              <a:t>(CIKM</a:t>
            </a:r>
            <a:r>
              <a:rPr lang="zh-CN" altLang="en-US" dirty="0" smtClean="0"/>
              <a:t> </a:t>
            </a:r>
            <a:r>
              <a:rPr lang="en-US" altLang="zh-CN" dirty="0" smtClean="0"/>
              <a:t>2016)</a:t>
            </a:r>
          </a:p>
          <a:p>
            <a:r>
              <a:rPr lang="en-US" altLang="zh-CN" dirty="0" smtClean="0"/>
              <a:t>SDNE</a:t>
            </a:r>
            <a:r>
              <a:rPr lang="zh-CN" altLang="en-US" dirty="0" smtClean="0"/>
              <a:t> </a:t>
            </a:r>
            <a:r>
              <a:rPr lang="en-US" altLang="zh-CN" dirty="0" smtClean="0"/>
              <a:t>(KDD</a:t>
            </a:r>
            <a:r>
              <a:rPr lang="zh-CN" altLang="en-US" dirty="0" smtClean="0"/>
              <a:t> </a:t>
            </a:r>
            <a:r>
              <a:rPr lang="en-US" altLang="zh-CN" dirty="0" smtClean="0"/>
              <a:t>2016</a:t>
            </a:r>
          </a:p>
          <a:p>
            <a:endParaRPr lang="en-US" dirty="0"/>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pPr/>
              <a:t>24</a:t>
            </a:fld>
            <a:endParaRPr lang="zh-CN" altLang="en-US"/>
          </a:p>
        </p:txBody>
      </p:sp>
    </p:spTree>
    <p:extLst>
      <p:ext uri="{BB962C8B-B14F-4D97-AF65-F5344CB8AC3E}">
        <p14:creationId xmlns:p14="http://schemas.microsoft.com/office/powerpoint/2010/main" val="19946553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0" y="6244952"/>
            <a:ext cx="91440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多源异构的社会媒体信息</a:t>
            </a:r>
            <a:endParaRPr kumimoji="1" lang="zh-CN" altLang="en-US" sz="2800" dirty="0">
              <a:latin typeface="Times New Roman"/>
              <a:ea typeface="黑体"/>
              <a:cs typeface="Times New Roman"/>
            </a:endParaRPr>
          </a:p>
        </p:txBody>
      </p:sp>
      <p:sp>
        <p:nvSpPr>
          <p:cNvPr id="23" name="文本框 22"/>
          <p:cNvSpPr txBox="1"/>
          <p:nvPr/>
        </p:nvSpPr>
        <p:spPr>
          <a:xfrm>
            <a:off x="683568" y="4729175"/>
            <a:ext cx="367240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solidFill>
                  <a:schemeClr val="tx1"/>
                </a:solidFill>
                <a:latin typeface="Times New Roman"/>
                <a:ea typeface="黑体"/>
                <a:cs typeface="Times New Roman"/>
              </a:rPr>
              <a:t>词汇表示</a:t>
            </a:r>
            <a:endParaRPr kumimoji="1" lang="zh-CN" altLang="en-US" sz="2800" dirty="0">
              <a:solidFill>
                <a:schemeClr val="tx1"/>
              </a:solidFill>
              <a:latin typeface="Times New Roman"/>
              <a:ea typeface="黑体"/>
              <a:cs typeface="Times New Roman"/>
            </a:endParaRPr>
          </a:p>
        </p:txBody>
      </p:sp>
      <p:sp>
        <p:nvSpPr>
          <p:cNvPr id="27" name="上箭头 26"/>
          <p:cNvSpPr/>
          <p:nvPr/>
        </p:nvSpPr>
        <p:spPr>
          <a:xfrm>
            <a:off x="1403648" y="3420217"/>
            <a:ext cx="504056" cy="1201243"/>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28" name="文本框 27"/>
          <p:cNvSpPr txBox="1"/>
          <p:nvPr/>
        </p:nvSpPr>
        <p:spPr>
          <a:xfrm>
            <a:off x="683568" y="1548009"/>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实体表示</a:t>
            </a:r>
            <a:endParaRPr kumimoji="1" lang="zh-CN" altLang="en-US" sz="2800" dirty="0">
              <a:latin typeface="Times New Roman"/>
              <a:ea typeface="黑体"/>
              <a:cs typeface="Times New Roman"/>
            </a:endParaRPr>
          </a:p>
        </p:txBody>
      </p:sp>
      <p:sp>
        <p:nvSpPr>
          <p:cNvPr id="29" name="文本框 28"/>
          <p:cNvSpPr txBox="1"/>
          <p:nvPr/>
        </p:nvSpPr>
        <p:spPr>
          <a:xfrm>
            <a:off x="0" y="116632"/>
            <a:ext cx="91440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社会计算任务</a:t>
            </a:r>
            <a:endParaRPr kumimoji="1" lang="zh-CN" altLang="en-US" sz="2800" dirty="0">
              <a:latin typeface="Times New Roman"/>
              <a:ea typeface="黑体"/>
              <a:cs typeface="Times New Roman"/>
            </a:endParaRPr>
          </a:p>
        </p:txBody>
      </p:sp>
      <p:sp>
        <p:nvSpPr>
          <p:cNvPr id="30" name="文本框 29"/>
          <p:cNvSpPr txBox="1"/>
          <p:nvPr/>
        </p:nvSpPr>
        <p:spPr>
          <a:xfrm>
            <a:off x="683568" y="2844153"/>
            <a:ext cx="18002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solidFill>
                  <a:schemeClr val="dk1"/>
                </a:solidFill>
                <a:latin typeface="Times New Roman"/>
                <a:ea typeface="黑体"/>
                <a:cs typeface="Times New Roman"/>
              </a:rPr>
              <a:t>词义表示</a:t>
            </a:r>
            <a:endParaRPr kumimoji="1" lang="zh-CN" altLang="en-US" sz="2800" dirty="0">
              <a:solidFill>
                <a:schemeClr val="dk1"/>
              </a:solidFill>
              <a:latin typeface="Times New Roman"/>
              <a:ea typeface="黑体"/>
              <a:cs typeface="Times New Roman"/>
            </a:endParaRPr>
          </a:p>
        </p:txBody>
      </p:sp>
      <p:sp>
        <p:nvSpPr>
          <p:cNvPr id="31" name="文本框 30"/>
          <p:cNvSpPr txBox="1"/>
          <p:nvPr/>
        </p:nvSpPr>
        <p:spPr>
          <a:xfrm>
            <a:off x="2627784" y="2844153"/>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en-US" sz="2800" dirty="0" smtClean="0">
                <a:latin typeface="Times New Roman"/>
                <a:ea typeface="黑体"/>
                <a:cs typeface="Times New Roman"/>
              </a:rPr>
              <a:t>句子</a:t>
            </a:r>
            <a:r>
              <a:rPr kumimoji="1" lang="zh-CN" altLang="en-US" sz="2800" dirty="0" smtClean="0">
                <a:latin typeface="Times New Roman"/>
                <a:ea typeface="黑体"/>
                <a:cs typeface="Times New Roman"/>
              </a:rPr>
              <a:t>表示</a:t>
            </a:r>
            <a:endParaRPr kumimoji="1" lang="zh-CN" altLang="en-US" sz="2800" dirty="0">
              <a:latin typeface="Times New Roman"/>
              <a:ea typeface="黑体"/>
              <a:cs typeface="Times New Roman"/>
            </a:endParaRPr>
          </a:p>
        </p:txBody>
      </p:sp>
      <p:sp>
        <p:nvSpPr>
          <p:cNvPr id="32" name="文本框 31"/>
          <p:cNvSpPr txBox="1"/>
          <p:nvPr/>
        </p:nvSpPr>
        <p:spPr>
          <a:xfrm>
            <a:off x="6864093" y="2196160"/>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solidFill>
                  <a:srgbClr val="FF0000"/>
                </a:solidFill>
                <a:latin typeface="Times New Roman"/>
                <a:ea typeface="黑体"/>
                <a:cs typeface="Times New Roman"/>
              </a:rPr>
              <a:t>知识表示</a:t>
            </a:r>
            <a:endParaRPr kumimoji="1" lang="zh-CN" altLang="en-US" sz="2800" dirty="0">
              <a:solidFill>
                <a:srgbClr val="FF0000"/>
              </a:solidFill>
              <a:latin typeface="Times New Roman"/>
              <a:ea typeface="黑体"/>
              <a:cs typeface="Times New Roman"/>
            </a:endParaRPr>
          </a:p>
        </p:txBody>
      </p:sp>
      <p:sp>
        <p:nvSpPr>
          <p:cNvPr id="33" name="上箭头 32"/>
          <p:cNvSpPr/>
          <p:nvPr/>
        </p:nvSpPr>
        <p:spPr>
          <a:xfrm>
            <a:off x="4036844" y="683969"/>
            <a:ext cx="1073103" cy="510374"/>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a:latin typeface="Times New Roman"/>
              <a:ea typeface="黑体"/>
              <a:cs typeface="Times New Roman"/>
            </a:endParaRPr>
          </a:p>
        </p:txBody>
      </p:sp>
      <p:sp>
        <p:nvSpPr>
          <p:cNvPr id="34" name="矩形 33"/>
          <p:cNvSpPr/>
          <p:nvPr/>
        </p:nvSpPr>
        <p:spPr>
          <a:xfrm>
            <a:off x="102549" y="1342077"/>
            <a:ext cx="8981629" cy="4683733"/>
          </a:xfrm>
          <a:prstGeom prst="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800">
              <a:latin typeface="Times New Roman"/>
              <a:ea typeface="黑体"/>
              <a:cs typeface="Times New Roman"/>
            </a:endParaRPr>
          </a:p>
        </p:txBody>
      </p:sp>
      <p:sp>
        <p:nvSpPr>
          <p:cNvPr id="35" name="上箭头 34"/>
          <p:cNvSpPr/>
          <p:nvPr/>
        </p:nvSpPr>
        <p:spPr>
          <a:xfrm>
            <a:off x="5610066" y="2938522"/>
            <a:ext cx="504056" cy="3172413"/>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36" name="文本框 35"/>
          <p:cNvSpPr txBox="1"/>
          <p:nvPr/>
        </p:nvSpPr>
        <p:spPr>
          <a:xfrm>
            <a:off x="683568" y="2196081"/>
            <a:ext cx="18002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en-US" sz="2800" dirty="0" smtClean="0">
                <a:latin typeface="Times New Roman"/>
                <a:ea typeface="黑体"/>
                <a:cs typeface="Times New Roman"/>
              </a:rPr>
              <a:t>短语</a:t>
            </a:r>
            <a:r>
              <a:rPr kumimoji="1" lang="zh-CN" altLang="en-US" sz="2800" dirty="0" smtClean="0">
                <a:solidFill>
                  <a:schemeClr val="dk1"/>
                </a:solidFill>
                <a:latin typeface="Times New Roman"/>
                <a:ea typeface="黑体"/>
                <a:cs typeface="Times New Roman"/>
              </a:rPr>
              <a:t>表示</a:t>
            </a:r>
            <a:endParaRPr kumimoji="1" lang="zh-CN" altLang="en-US" sz="2800" dirty="0">
              <a:solidFill>
                <a:schemeClr val="dk1"/>
              </a:solidFill>
              <a:latin typeface="Times New Roman"/>
              <a:ea typeface="黑体"/>
              <a:cs typeface="Times New Roman"/>
            </a:endParaRPr>
          </a:p>
        </p:txBody>
      </p:sp>
      <p:sp>
        <p:nvSpPr>
          <p:cNvPr id="37" name="上箭头 36"/>
          <p:cNvSpPr/>
          <p:nvPr/>
        </p:nvSpPr>
        <p:spPr>
          <a:xfrm>
            <a:off x="3203848" y="3420217"/>
            <a:ext cx="504056" cy="1201243"/>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38" name="文本框 37"/>
          <p:cNvSpPr txBox="1"/>
          <p:nvPr/>
        </p:nvSpPr>
        <p:spPr>
          <a:xfrm>
            <a:off x="2627784" y="2196081"/>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文档表示</a:t>
            </a:r>
            <a:endParaRPr kumimoji="1" lang="zh-CN" altLang="en-US" sz="2800" dirty="0">
              <a:latin typeface="Times New Roman"/>
              <a:ea typeface="黑体"/>
              <a:cs typeface="Times New Roman"/>
            </a:endParaRPr>
          </a:p>
        </p:txBody>
      </p:sp>
      <p:sp>
        <p:nvSpPr>
          <p:cNvPr id="39" name="文本框 38"/>
          <p:cNvSpPr txBox="1"/>
          <p:nvPr/>
        </p:nvSpPr>
        <p:spPr>
          <a:xfrm>
            <a:off x="4847869" y="2196160"/>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网络表示</a:t>
            </a:r>
            <a:endParaRPr kumimoji="1" lang="zh-CN" altLang="en-US" sz="2800" dirty="0">
              <a:latin typeface="Times New Roman"/>
              <a:ea typeface="黑体"/>
              <a:cs typeface="Times New Roman"/>
            </a:endParaRPr>
          </a:p>
        </p:txBody>
      </p:sp>
      <p:sp>
        <p:nvSpPr>
          <p:cNvPr id="40" name="上箭头 39"/>
          <p:cNvSpPr/>
          <p:nvPr/>
        </p:nvSpPr>
        <p:spPr>
          <a:xfrm>
            <a:off x="2195736" y="5364433"/>
            <a:ext cx="504056" cy="792088"/>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41" name="上箭头 40"/>
          <p:cNvSpPr/>
          <p:nvPr/>
        </p:nvSpPr>
        <p:spPr>
          <a:xfrm>
            <a:off x="7554282" y="2938522"/>
            <a:ext cx="504056" cy="3172413"/>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2" name="幻灯片编号占位符 1"/>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25</a:t>
            </a:fld>
            <a:endParaRPr lang="zh-CN" altLang="en-US">
              <a:solidFill>
                <a:prstClr val="black">
                  <a:tint val="75000"/>
                </a:prstClr>
              </a:solidFill>
            </a:endParaRPr>
          </a:p>
        </p:txBody>
      </p:sp>
    </p:spTree>
    <p:extLst>
      <p:ext uri="{BB962C8B-B14F-4D97-AF65-F5344CB8AC3E}">
        <p14:creationId xmlns:p14="http://schemas.microsoft.com/office/powerpoint/2010/main" val="1377275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知识图谱实体与关系</a:t>
            </a:r>
            <a:endParaRPr lang="zh-CN" altLang="en-US" dirty="0"/>
          </a:p>
        </p:txBody>
      </p:sp>
      <p:sp>
        <p:nvSpPr>
          <p:cNvPr id="4" name="内容占位符 2"/>
          <p:cNvSpPr>
            <a:spLocks noGrp="1"/>
          </p:cNvSpPr>
          <p:nvPr>
            <p:ph sz="half" idx="1"/>
          </p:nvPr>
        </p:nvSpPr>
        <p:spPr>
          <a:xfrm>
            <a:off x="457200" y="1600200"/>
            <a:ext cx="4546848" cy="4525963"/>
          </a:xfrm>
        </p:spPr>
        <p:txBody>
          <a:bodyPr>
            <a:normAutofit lnSpcReduction="10000"/>
          </a:bodyPr>
          <a:lstStyle/>
          <a:p>
            <a:r>
              <a:rPr lang="zh-CN" altLang="en-US" dirty="0" smtClean="0"/>
              <a:t>知识图谱包括实体与关系</a:t>
            </a:r>
            <a:endParaRPr lang="en-US" altLang="zh-CN" dirty="0" smtClean="0"/>
          </a:p>
          <a:p>
            <a:pPr lvl="1"/>
            <a:r>
              <a:rPr lang="zh-CN" altLang="en-US" dirty="0" smtClean="0"/>
              <a:t>节点代表实体</a:t>
            </a:r>
            <a:endParaRPr lang="en-US" altLang="zh-CN" dirty="0" smtClean="0"/>
          </a:p>
          <a:p>
            <a:pPr lvl="1"/>
            <a:r>
              <a:rPr lang="zh-CN" altLang="en-US" dirty="0" smtClean="0"/>
              <a:t>连边代表关系</a:t>
            </a:r>
            <a:endParaRPr lang="en-US" altLang="zh-CN" dirty="0" smtClean="0"/>
          </a:p>
          <a:p>
            <a:endParaRPr lang="en-US" altLang="zh-CN" dirty="0" smtClean="0"/>
          </a:p>
          <a:p>
            <a:r>
              <a:rPr lang="zh-CN" altLang="en-US" dirty="0" smtClean="0"/>
              <a:t>事实可以用三元组表示</a:t>
            </a:r>
            <a:endParaRPr lang="en-US" altLang="zh-CN" dirty="0" smtClean="0"/>
          </a:p>
          <a:p>
            <a:pPr lvl="1"/>
            <a:r>
              <a:rPr lang="en-US" altLang="zh-CN" dirty="0" smtClean="0"/>
              <a:t>(head,</a:t>
            </a:r>
            <a:r>
              <a:rPr lang="zh-CN" altLang="en-US" dirty="0" smtClean="0"/>
              <a:t> </a:t>
            </a:r>
            <a:r>
              <a:rPr lang="en-US" altLang="zh-CN" dirty="0" smtClean="0"/>
              <a:t>relation,</a:t>
            </a:r>
            <a:r>
              <a:rPr lang="zh-CN" altLang="en-US" dirty="0" smtClean="0"/>
              <a:t> </a:t>
            </a:r>
            <a:r>
              <a:rPr lang="en-US" altLang="zh-CN" dirty="0" smtClean="0"/>
              <a:t>tail)</a:t>
            </a:r>
          </a:p>
          <a:p>
            <a:endParaRPr lang="en-US" altLang="zh-CN" dirty="0" smtClean="0"/>
          </a:p>
          <a:p>
            <a:r>
              <a:rPr lang="zh-CN" altLang="en-US" dirty="0" smtClean="0"/>
              <a:t>代表知识图谱</a:t>
            </a:r>
            <a:endParaRPr lang="en-US" altLang="zh-CN" dirty="0" smtClean="0"/>
          </a:p>
          <a:p>
            <a:pPr lvl="1"/>
            <a:r>
              <a:rPr lang="en-US" altLang="zh-CN" dirty="0" smtClean="0"/>
              <a:t>WordNet:</a:t>
            </a:r>
            <a:r>
              <a:rPr lang="zh-CN" altLang="en-US" dirty="0" smtClean="0"/>
              <a:t> 语言知识</a:t>
            </a:r>
            <a:endParaRPr lang="en-US" altLang="zh-CN" dirty="0" smtClean="0"/>
          </a:p>
          <a:p>
            <a:pPr lvl="1"/>
            <a:r>
              <a:rPr lang="en-US" altLang="zh-CN" dirty="0" smtClean="0"/>
              <a:t>Freebase:</a:t>
            </a:r>
            <a:r>
              <a:rPr lang="zh-CN" altLang="en-US" dirty="0" smtClean="0"/>
              <a:t> 世界知识</a:t>
            </a:r>
            <a:endParaRPr lang="en-US" altLang="zh-CN" dirty="0" smtClean="0"/>
          </a:p>
        </p:txBody>
      </p:sp>
      <p:pic>
        <p:nvPicPr>
          <p:cNvPr id="5" name="内容占位符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004048" y="1659967"/>
            <a:ext cx="4038600" cy="4406427"/>
          </a:xfrm>
        </p:spPr>
      </p:pic>
      <p:sp>
        <p:nvSpPr>
          <p:cNvPr id="3" name="幻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26</a:t>
            </a:fld>
            <a:endParaRPr lang="zh-CN" altLang="en-US">
              <a:solidFill>
                <a:prstClr val="black">
                  <a:tint val="75000"/>
                </a:prstClr>
              </a:solidFill>
            </a:endParaRPr>
          </a:p>
        </p:txBody>
      </p:sp>
    </p:spTree>
    <p:extLst>
      <p:ext uri="{BB962C8B-B14F-4D97-AF65-F5344CB8AC3E}">
        <p14:creationId xmlns:p14="http://schemas.microsoft.com/office/powerpoint/2010/main" val="5156973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知识表示的挑战</a:t>
            </a:r>
            <a:endParaRPr lang="zh-CN" altLang="en-US" dirty="0"/>
          </a:p>
        </p:txBody>
      </p:sp>
      <p:sp>
        <p:nvSpPr>
          <p:cNvPr id="3" name="内容占位符 2"/>
          <p:cNvSpPr>
            <a:spLocks noGrp="1"/>
          </p:cNvSpPr>
          <p:nvPr>
            <p:ph idx="1"/>
          </p:nvPr>
        </p:nvSpPr>
        <p:spPr/>
        <p:txBody>
          <a:bodyPr/>
          <a:lstStyle/>
          <a:p>
            <a:r>
              <a:rPr lang="zh-CN" altLang="en-US" smtClean="0"/>
              <a:t>知识图谱的典型表示方案</a:t>
            </a:r>
            <a:endParaRPr lang="en-US" altLang="zh-CN" smtClean="0"/>
          </a:p>
          <a:p>
            <a:pPr lvl="1"/>
            <a:r>
              <a:rPr lang="zh-CN" altLang="en-US" smtClean="0"/>
              <a:t>基于符号表示的三元组（</a:t>
            </a:r>
            <a:r>
              <a:rPr lang="en-US" altLang="zh-CN" smtClean="0"/>
              <a:t>RDF</a:t>
            </a:r>
            <a:r>
              <a:rPr lang="zh-CN" altLang="en-US" smtClean="0"/>
              <a:t>）</a:t>
            </a:r>
            <a:endParaRPr lang="en-US" altLang="zh-CN" smtClean="0"/>
          </a:p>
          <a:p>
            <a:pPr lvl="1"/>
            <a:r>
              <a:rPr lang="zh-CN" altLang="en-US" smtClean="0"/>
              <a:t>无法有效计算实体间的语义关系</a:t>
            </a:r>
            <a:endParaRPr lang="en-US" altLang="zh-CN" smtClean="0"/>
          </a:p>
          <a:p>
            <a:r>
              <a:rPr lang="zh-CN" altLang="en-US" smtClean="0"/>
              <a:t>解决方案：将知识映射到低维向量空间</a:t>
            </a:r>
            <a:endParaRPr lang="en-US" altLang="zh-CN" dirty="0"/>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544" y="4005064"/>
            <a:ext cx="3384376" cy="2060056"/>
          </a:xfrm>
          <a:prstGeom prst="rect">
            <a:avLst/>
          </a:prstGeom>
        </p:spPr>
      </p:pic>
      <p:sp>
        <p:nvSpPr>
          <p:cNvPr id="5" name="右箭头 4"/>
          <p:cNvSpPr/>
          <p:nvPr/>
        </p:nvSpPr>
        <p:spPr>
          <a:xfrm>
            <a:off x="4190603" y="4768241"/>
            <a:ext cx="1008112" cy="50405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zh-CN" altLang="en-US">
              <a:latin typeface="Helvetica Light" charset="0"/>
              <a:ea typeface="Helvetica Light" charset="0"/>
              <a:cs typeface="Helvetica Light" charset="0"/>
            </a:endParaRPr>
          </a:p>
        </p:txBody>
      </p:sp>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0589" y="3748674"/>
            <a:ext cx="2623082" cy="2543190"/>
          </a:xfrm>
          <a:prstGeom prst="rect">
            <a:avLst/>
          </a:prstGeom>
        </p:spPr>
      </p:pic>
      <p:pic>
        <p:nvPicPr>
          <p:cNvPr id="7" name="Picture 4" descr="http://colah.github.io/posts/2014-07-NLP-RNNs-Representations/img/Socher-ImageClass-tSNE.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43552" y="3774899"/>
            <a:ext cx="2449964" cy="219003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幻灯片编号占位符 7"/>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27</a:t>
            </a:fld>
            <a:endParaRPr lang="zh-CN" altLang="en-US">
              <a:solidFill>
                <a:prstClr val="black">
                  <a:tint val="75000"/>
                </a:prstClr>
              </a:solidFill>
            </a:endParaRPr>
          </a:p>
        </p:txBody>
      </p:sp>
    </p:spTree>
    <p:extLst>
      <p:ext uri="{BB962C8B-B14F-4D97-AF65-F5344CB8AC3E}">
        <p14:creationId xmlns:p14="http://schemas.microsoft.com/office/powerpoint/2010/main" val="816646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TransE:</a:t>
            </a:r>
            <a:r>
              <a:rPr lang="zh-CN" altLang="en-US" smtClean="0"/>
              <a:t> 将关系表示为翻译</a:t>
            </a:r>
            <a:endParaRPr lang="zh-CN" altLang="en-US" dirty="0"/>
          </a:p>
        </p:txBody>
      </p:sp>
      <p:sp>
        <p:nvSpPr>
          <p:cNvPr id="3" name="内容占位符 2"/>
          <p:cNvSpPr>
            <a:spLocks noGrp="1"/>
          </p:cNvSpPr>
          <p:nvPr>
            <p:ph idx="1"/>
          </p:nvPr>
        </p:nvSpPr>
        <p:spPr/>
        <p:txBody>
          <a:bodyPr/>
          <a:lstStyle/>
          <a:p>
            <a:r>
              <a:rPr lang="zh-CN" altLang="en-US" smtClean="0"/>
              <a:t>对每个事实 </a:t>
            </a:r>
            <a:r>
              <a:rPr lang="en-US" altLang="zh-CN" smtClean="0"/>
              <a:t>(head,</a:t>
            </a:r>
            <a:r>
              <a:rPr lang="zh-CN" altLang="en-US" smtClean="0"/>
              <a:t> </a:t>
            </a:r>
            <a:r>
              <a:rPr lang="en-US" altLang="zh-CN" smtClean="0"/>
              <a:t>relation,</a:t>
            </a:r>
            <a:r>
              <a:rPr lang="zh-CN" altLang="en-US" smtClean="0"/>
              <a:t> </a:t>
            </a:r>
            <a:r>
              <a:rPr lang="en-US" altLang="zh-CN" smtClean="0"/>
              <a:t>tail)</a:t>
            </a:r>
            <a:r>
              <a:rPr lang="zh-CN" altLang="en-US" smtClean="0"/>
              <a:t>，将其中的</a:t>
            </a:r>
            <a:r>
              <a:rPr lang="en-US" altLang="zh-CN" smtClean="0"/>
              <a:t>relation</a:t>
            </a:r>
            <a:r>
              <a:rPr lang="zh-CN" altLang="en-US" smtClean="0"/>
              <a:t>作为从</a:t>
            </a:r>
            <a:r>
              <a:rPr lang="en-US" altLang="zh-CN" smtClean="0"/>
              <a:t>head</a:t>
            </a:r>
            <a:r>
              <a:rPr lang="zh-CN" altLang="en-US" smtClean="0"/>
              <a:t>到</a:t>
            </a:r>
            <a:r>
              <a:rPr lang="en-US" altLang="zh-CN" smtClean="0"/>
              <a:t>tail</a:t>
            </a:r>
            <a:r>
              <a:rPr lang="zh-CN" altLang="en-US" smtClean="0"/>
              <a:t>的翻译操作</a:t>
            </a:r>
            <a:endParaRPr lang="zh-CN" altLang="en-US" dirty="0"/>
          </a:p>
        </p:txBody>
      </p:sp>
      <p:pic>
        <p:nvPicPr>
          <p:cNvPr id="6" name="图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941" y="2492896"/>
            <a:ext cx="2977987" cy="3163584"/>
          </a:xfrm>
          <a:prstGeom prst="rect">
            <a:avLst/>
          </a:prstGeom>
        </p:spPr>
      </p:pic>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9253" y="2492896"/>
            <a:ext cx="3767163" cy="3163584"/>
          </a:xfrm>
          <a:prstGeom prst="rect">
            <a:avLst/>
          </a:prstGeom>
        </p:spPr>
      </p:pic>
      <p:sp>
        <p:nvSpPr>
          <p:cNvPr id="8" name="右箭头 7"/>
          <p:cNvSpPr/>
          <p:nvPr/>
        </p:nvSpPr>
        <p:spPr>
          <a:xfrm>
            <a:off x="3900290" y="3503352"/>
            <a:ext cx="956142" cy="8133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28</a:t>
            </a:fld>
            <a:endParaRPr lang="zh-CN" altLang="en-US">
              <a:solidFill>
                <a:prstClr val="black">
                  <a:tint val="75000"/>
                </a:prstClr>
              </a:solidFill>
            </a:endParaRPr>
          </a:p>
        </p:txBody>
      </p:sp>
    </p:spTree>
    <p:extLst>
      <p:ext uri="{BB962C8B-B14F-4D97-AF65-F5344CB8AC3E}">
        <p14:creationId xmlns:p14="http://schemas.microsoft.com/office/powerpoint/2010/main" val="296293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TransE:</a:t>
            </a:r>
            <a:r>
              <a:rPr lang="zh-CN" altLang="en-US" smtClean="0"/>
              <a:t> 将关系表示为翻译</a:t>
            </a:r>
            <a:endParaRPr lang="zh-CN" altLang="en-US" dirty="0"/>
          </a:p>
        </p:txBody>
      </p:sp>
      <p:sp>
        <p:nvSpPr>
          <p:cNvPr id="3" name="内容占位符 2"/>
          <p:cNvSpPr>
            <a:spLocks noGrp="1"/>
          </p:cNvSpPr>
          <p:nvPr>
            <p:ph idx="1"/>
          </p:nvPr>
        </p:nvSpPr>
        <p:spPr/>
        <p:txBody>
          <a:bodyPr/>
          <a:lstStyle/>
          <a:p>
            <a:r>
              <a:rPr lang="zh-CN" altLang="en-US" dirty="0" smtClean="0"/>
              <a:t>对每个事实 </a:t>
            </a:r>
            <a:r>
              <a:rPr lang="en-US" altLang="zh-CN" dirty="0" smtClean="0"/>
              <a:t>(head,</a:t>
            </a:r>
            <a:r>
              <a:rPr lang="zh-CN" altLang="en-US" dirty="0" smtClean="0"/>
              <a:t> </a:t>
            </a:r>
            <a:r>
              <a:rPr lang="en-US" altLang="zh-CN" dirty="0" smtClean="0"/>
              <a:t>relation,</a:t>
            </a:r>
            <a:r>
              <a:rPr lang="zh-CN" altLang="en-US" dirty="0" smtClean="0"/>
              <a:t> </a:t>
            </a:r>
            <a:r>
              <a:rPr lang="en-US" altLang="zh-CN" dirty="0" smtClean="0"/>
              <a:t>tail)</a:t>
            </a:r>
            <a:r>
              <a:rPr lang="zh-CN" altLang="en-US" dirty="0" smtClean="0"/>
              <a:t>，将</a:t>
            </a:r>
            <a:r>
              <a:rPr lang="en-US" altLang="zh-CN" dirty="0" smtClean="0"/>
              <a:t>relation</a:t>
            </a:r>
            <a:r>
              <a:rPr lang="zh-CN" altLang="en-US" dirty="0" smtClean="0"/>
              <a:t>作为从</a:t>
            </a:r>
            <a:r>
              <a:rPr lang="en-US" altLang="zh-CN" dirty="0" smtClean="0"/>
              <a:t>head</a:t>
            </a:r>
            <a:r>
              <a:rPr lang="zh-CN" altLang="en-US" dirty="0" smtClean="0"/>
              <a:t>到</a:t>
            </a:r>
            <a:r>
              <a:rPr lang="en-US" altLang="zh-CN" dirty="0" smtClean="0"/>
              <a:t>tail</a:t>
            </a:r>
            <a:r>
              <a:rPr lang="zh-CN" altLang="en-US" dirty="0" smtClean="0"/>
              <a:t>的翻译操作</a:t>
            </a:r>
          </a:p>
        </p:txBody>
      </p:sp>
      <p:pic>
        <p:nvPicPr>
          <p:cNvPr id="4" name="图片 3"/>
          <p:cNvPicPr>
            <a:picLocks noChangeAspect="1"/>
          </p:cNvPicPr>
          <p:nvPr/>
        </p:nvPicPr>
        <p:blipFill>
          <a:blip r:embed="rId2"/>
          <a:stretch>
            <a:fillRect/>
          </a:stretch>
        </p:blipFill>
        <p:spPr>
          <a:xfrm>
            <a:off x="2496551" y="2181132"/>
            <a:ext cx="4150897" cy="3833406"/>
          </a:xfrm>
          <a:prstGeom prst="rect">
            <a:avLst/>
          </a:prstGeom>
        </p:spPr>
      </p:pic>
      <p:sp>
        <p:nvSpPr>
          <p:cNvPr id="5" name="矩形 4"/>
          <p:cNvSpPr/>
          <p:nvPr/>
        </p:nvSpPr>
        <p:spPr>
          <a:xfrm>
            <a:off x="2718767" y="6086546"/>
            <a:ext cx="4014240" cy="64633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zh-CN" altLang="en-US" sz="3600" smtClean="0">
                <a:latin typeface="DengXian" charset="-122"/>
                <a:ea typeface="DengXian" charset="-122"/>
                <a:cs typeface="DengXian" charset="-122"/>
              </a:rPr>
              <a:t>优化目标</a:t>
            </a:r>
            <a:r>
              <a:rPr lang="en-US" altLang="zh-CN" sz="3600" dirty="0" smtClean="0">
                <a:latin typeface="DengXian" charset="-122"/>
                <a:ea typeface="DengXian" charset="-122"/>
                <a:cs typeface="DengXian" charset="-122"/>
              </a:rPr>
              <a:t>: </a:t>
            </a:r>
            <a:r>
              <a:rPr lang="en-US" altLang="zh-CN" sz="3600" b="1" dirty="0">
                <a:solidFill>
                  <a:srgbClr val="FF0000"/>
                </a:solidFill>
                <a:latin typeface="DengXian" charset="-122"/>
                <a:ea typeface="DengXian" charset="-122"/>
                <a:cs typeface="DengXian" charset="-122"/>
              </a:rPr>
              <a:t>h</a:t>
            </a:r>
            <a:r>
              <a:rPr lang="zh-CN" altLang="en-US" sz="3600" b="1" dirty="0">
                <a:solidFill>
                  <a:srgbClr val="FF0000"/>
                </a:solidFill>
                <a:latin typeface="DengXian" charset="-122"/>
                <a:ea typeface="DengXian" charset="-122"/>
                <a:cs typeface="DengXian" charset="-122"/>
              </a:rPr>
              <a:t> </a:t>
            </a:r>
            <a:r>
              <a:rPr lang="en-US" altLang="zh-CN" sz="3600" b="1" dirty="0">
                <a:solidFill>
                  <a:srgbClr val="FF0000"/>
                </a:solidFill>
                <a:latin typeface="DengXian" charset="-122"/>
                <a:ea typeface="DengXian" charset="-122"/>
                <a:cs typeface="DengXian" charset="-122"/>
              </a:rPr>
              <a:t>+</a:t>
            </a:r>
            <a:r>
              <a:rPr lang="zh-CN" altLang="en-US" sz="3600" b="1" dirty="0">
                <a:solidFill>
                  <a:srgbClr val="FF0000"/>
                </a:solidFill>
                <a:latin typeface="DengXian" charset="-122"/>
                <a:ea typeface="DengXian" charset="-122"/>
                <a:cs typeface="DengXian" charset="-122"/>
              </a:rPr>
              <a:t> </a:t>
            </a:r>
            <a:r>
              <a:rPr lang="en-US" altLang="zh-CN" sz="3600" b="1" dirty="0">
                <a:solidFill>
                  <a:srgbClr val="FF0000"/>
                </a:solidFill>
                <a:latin typeface="DengXian" charset="-122"/>
                <a:ea typeface="DengXian" charset="-122"/>
                <a:cs typeface="DengXian" charset="-122"/>
              </a:rPr>
              <a:t>r </a:t>
            </a:r>
            <a:r>
              <a:rPr lang="zh-CN" altLang="zh-CN" sz="3600" b="1" dirty="0">
                <a:solidFill>
                  <a:srgbClr val="FF0000"/>
                </a:solidFill>
                <a:latin typeface="DengXian" charset="-122"/>
                <a:ea typeface="DengXian" charset="-122"/>
                <a:cs typeface="DengXian" charset="-122"/>
              </a:rPr>
              <a:t>= </a:t>
            </a:r>
            <a:r>
              <a:rPr lang="en-US" altLang="zh-CN" sz="3600" b="1" dirty="0">
                <a:solidFill>
                  <a:srgbClr val="FF0000"/>
                </a:solidFill>
                <a:latin typeface="DengXian" charset="-122"/>
                <a:ea typeface="DengXian" charset="-122"/>
                <a:cs typeface="DengXian" charset="-122"/>
              </a:rPr>
              <a:t>t</a:t>
            </a:r>
            <a:endParaRPr lang="zh-CN" altLang="en-US" sz="3600" b="1" dirty="0">
              <a:solidFill>
                <a:srgbClr val="FF0000"/>
              </a:solidFill>
              <a:latin typeface="DengXian" charset="-122"/>
              <a:ea typeface="DengXian" charset="-122"/>
              <a:cs typeface="DengXian" charset="-122"/>
            </a:endParaRPr>
          </a:p>
        </p:txBody>
      </p:sp>
      <p:sp>
        <p:nvSpPr>
          <p:cNvPr id="6" name="幻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29</a:t>
            </a:fld>
            <a:endParaRPr lang="zh-CN" altLang="en-US">
              <a:solidFill>
                <a:prstClr val="black">
                  <a:tint val="75000"/>
                </a:prstClr>
              </a:solidFill>
            </a:endParaRPr>
          </a:p>
        </p:txBody>
      </p:sp>
    </p:spTree>
    <p:extLst>
      <p:ext uri="{BB962C8B-B14F-4D97-AF65-F5344CB8AC3E}">
        <p14:creationId xmlns:p14="http://schemas.microsoft.com/office/powerpoint/2010/main" val="19386851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社会计算的研究对象</a:t>
            </a:r>
            <a:endParaRPr lang="en-US" dirty="0"/>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a:t>
            </a:fld>
            <a:endParaRPr lang="zh-CN" altLang="en-US">
              <a:solidFill>
                <a:prstClr val="black">
                  <a:tint val="75000"/>
                </a:prstClr>
              </a:solidFill>
            </a:endParaRPr>
          </a:p>
        </p:txBody>
      </p:sp>
      <p:sp>
        <p:nvSpPr>
          <p:cNvPr id="8" name="矩形 7"/>
          <p:cNvSpPr/>
          <p:nvPr/>
        </p:nvSpPr>
        <p:spPr>
          <a:xfrm>
            <a:off x="447511" y="3429000"/>
            <a:ext cx="2262158" cy="984885"/>
          </a:xfrm>
          <a:prstGeom prst="rect">
            <a:avLst/>
          </a:prstGeom>
        </p:spPr>
        <p:txBody>
          <a:bodyPr wrap="none">
            <a:spAutoFit/>
          </a:bodyPr>
          <a:lstStyle/>
          <a:p>
            <a:pPr algn="ctr"/>
            <a:r>
              <a:rPr lang="zh-CN" altLang="en-US" sz="4000" dirty="0">
                <a:latin typeface="DengXian" charset="-122"/>
                <a:ea typeface="DengXian" charset="-122"/>
                <a:cs typeface="DengXian" charset="-122"/>
              </a:rPr>
              <a:t>社会</a:t>
            </a:r>
            <a:r>
              <a:rPr lang="zh-CN" altLang="en-US" sz="4000" dirty="0" smtClean="0">
                <a:latin typeface="DengXian" charset="-122"/>
                <a:ea typeface="DengXian" charset="-122"/>
                <a:cs typeface="DengXian" charset="-122"/>
              </a:rPr>
              <a:t>网络</a:t>
            </a:r>
            <a:endParaRPr lang="en-US" altLang="zh-CN" sz="4000" dirty="0" smtClean="0">
              <a:latin typeface="DengXian" charset="-122"/>
              <a:ea typeface="DengXian" charset="-122"/>
              <a:cs typeface="DengXian" charset="-122"/>
            </a:endParaRPr>
          </a:p>
          <a:p>
            <a:pPr algn="ctr"/>
            <a:r>
              <a:rPr lang="zh-CN" altLang="en-US" dirty="0" smtClean="0">
                <a:latin typeface="DengXian" charset="-122"/>
                <a:ea typeface="DengXian" charset="-122"/>
                <a:cs typeface="DengXian" charset="-122"/>
              </a:rPr>
              <a:t>用户</a:t>
            </a:r>
            <a:r>
              <a:rPr lang="zh-CN" altLang="en-US" dirty="0">
                <a:latin typeface="DengXian" charset="-122"/>
                <a:ea typeface="DengXian" charset="-122"/>
                <a:cs typeface="DengXian" charset="-122"/>
              </a:rPr>
              <a:t>及其关系和行为</a:t>
            </a:r>
            <a:endParaRPr lang="en-US" altLang="zh-CN" dirty="0">
              <a:latin typeface="DengXian" charset="-122"/>
              <a:ea typeface="DengXian" charset="-122"/>
              <a:cs typeface="DengXian" charset="-122"/>
            </a:endParaRPr>
          </a:p>
        </p:txBody>
      </p:sp>
      <p:sp>
        <p:nvSpPr>
          <p:cNvPr id="9" name="矩形 8"/>
          <p:cNvSpPr/>
          <p:nvPr/>
        </p:nvSpPr>
        <p:spPr>
          <a:xfrm>
            <a:off x="3106363" y="3429001"/>
            <a:ext cx="2723823" cy="984885"/>
          </a:xfrm>
          <a:prstGeom prst="rect">
            <a:avLst/>
          </a:prstGeom>
        </p:spPr>
        <p:txBody>
          <a:bodyPr wrap="none">
            <a:spAutoFit/>
          </a:bodyPr>
          <a:lstStyle/>
          <a:p>
            <a:pPr algn="ctr"/>
            <a:r>
              <a:rPr lang="zh-CN" altLang="en-US" sz="4000" dirty="0">
                <a:latin typeface="DengXian" charset="-122"/>
                <a:ea typeface="DengXian" charset="-122"/>
                <a:cs typeface="DengXian" charset="-122"/>
              </a:rPr>
              <a:t>媒体</a:t>
            </a:r>
            <a:r>
              <a:rPr lang="zh-CN" altLang="en-US" sz="4000" dirty="0" smtClean="0">
                <a:latin typeface="DengXian" charset="-122"/>
                <a:ea typeface="DengXian" charset="-122"/>
                <a:cs typeface="DengXian" charset="-122"/>
              </a:rPr>
              <a:t>信息</a:t>
            </a:r>
            <a:endParaRPr lang="en-US" altLang="zh-CN" sz="4000" dirty="0" smtClean="0">
              <a:latin typeface="DengXian" charset="-122"/>
              <a:ea typeface="DengXian" charset="-122"/>
              <a:cs typeface="DengXian" charset="-122"/>
            </a:endParaRPr>
          </a:p>
          <a:p>
            <a:pPr algn="ctr"/>
            <a:r>
              <a:rPr lang="zh-CN" altLang="en-US" dirty="0" smtClean="0">
                <a:latin typeface="DengXian" charset="-122"/>
                <a:ea typeface="DengXian" charset="-122"/>
                <a:cs typeface="DengXian" charset="-122"/>
              </a:rPr>
              <a:t>文本</a:t>
            </a:r>
            <a:r>
              <a:rPr lang="zh-CN" altLang="en-US" dirty="0">
                <a:latin typeface="DengXian" charset="-122"/>
                <a:ea typeface="DengXian" charset="-122"/>
                <a:cs typeface="DengXian" charset="-122"/>
              </a:rPr>
              <a:t>、视频、语音等信息</a:t>
            </a:r>
            <a:endParaRPr lang="en-US" altLang="zh-CN" dirty="0">
              <a:latin typeface="DengXian" charset="-122"/>
              <a:ea typeface="DengXian" charset="-122"/>
              <a:cs typeface="DengXian" charset="-122"/>
            </a:endParaRPr>
          </a:p>
        </p:txBody>
      </p:sp>
      <p:sp>
        <p:nvSpPr>
          <p:cNvPr id="10" name="矩形 9"/>
          <p:cNvSpPr/>
          <p:nvPr/>
        </p:nvSpPr>
        <p:spPr>
          <a:xfrm>
            <a:off x="6156176" y="3429002"/>
            <a:ext cx="2675951" cy="984885"/>
          </a:xfrm>
          <a:prstGeom prst="rect">
            <a:avLst/>
          </a:prstGeom>
        </p:spPr>
        <p:txBody>
          <a:bodyPr wrap="square">
            <a:spAutoFit/>
          </a:bodyPr>
          <a:lstStyle/>
          <a:p>
            <a:pPr algn="ctr"/>
            <a:r>
              <a:rPr lang="zh-CN" altLang="en-US" sz="4000" dirty="0" smtClean="0">
                <a:latin typeface="DengXian" charset="-122"/>
                <a:ea typeface="DengXian" charset="-122"/>
                <a:cs typeface="DengXian" charset="-122"/>
              </a:rPr>
              <a:t>知识图谱</a:t>
            </a:r>
            <a:endParaRPr lang="en-US" altLang="zh-CN" sz="4000" dirty="0" smtClean="0">
              <a:latin typeface="DengXian" charset="-122"/>
              <a:ea typeface="DengXian" charset="-122"/>
              <a:cs typeface="DengXian" charset="-122"/>
            </a:endParaRPr>
          </a:p>
          <a:p>
            <a:pPr algn="ctr"/>
            <a:r>
              <a:rPr lang="zh-CN" altLang="en-US" dirty="0" smtClean="0">
                <a:latin typeface="DengXian" charset="-122"/>
                <a:ea typeface="DengXian" charset="-122"/>
                <a:cs typeface="DengXian" charset="-122"/>
              </a:rPr>
              <a:t>结构化的世界知识</a:t>
            </a:r>
            <a:endParaRPr lang="en-US" altLang="zh-CN" dirty="0">
              <a:latin typeface="DengXian" charset="-122"/>
              <a:ea typeface="DengXian" charset="-122"/>
              <a:cs typeface="DengXian" charset="-122"/>
            </a:endParaRPr>
          </a:p>
        </p:txBody>
      </p:sp>
      <p:pic>
        <p:nvPicPr>
          <p:cNvPr id="14" name="图片 13"/>
          <p:cNvPicPr>
            <a:picLocks noChangeAspect="1"/>
          </p:cNvPicPr>
          <p:nvPr/>
        </p:nvPicPr>
        <p:blipFill>
          <a:blip r:embed="rId2"/>
          <a:stretch>
            <a:fillRect/>
          </a:stretch>
        </p:blipFill>
        <p:spPr>
          <a:xfrm>
            <a:off x="196673" y="1450500"/>
            <a:ext cx="2763835" cy="1892040"/>
          </a:xfrm>
          <a:prstGeom prst="rect">
            <a:avLst/>
          </a:prstGeom>
        </p:spPr>
      </p:pic>
      <p:pic>
        <p:nvPicPr>
          <p:cNvPr id="15" name="图片 14"/>
          <p:cNvPicPr>
            <a:picLocks noChangeAspect="1"/>
          </p:cNvPicPr>
          <p:nvPr/>
        </p:nvPicPr>
        <p:blipFill rotWithShape="1">
          <a:blip r:embed="rId3"/>
          <a:srcRect b="10346"/>
          <a:stretch/>
        </p:blipFill>
        <p:spPr>
          <a:xfrm>
            <a:off x="3024953" y="1450499"/>
            <a:ext cx="2866744" cy="1892040"/>
          </a:xfrm>
          <a:prstGeom prst="rect">
            <a:avLst/>
          </a:prstGeom>
        </p:spPr>
      </p:pic>
      <p:pic>
        <p:nvPicPr>
          <p:cNvPr id="16" name="图片 15"/>
          <p:cNvPicPr>
            <a:picLocks noChangeAspect="1"/>
          </p:cNvPicPr>
          <p:nvPr/>
        </p:nvPicPr>
        <p:blipFill rotWithShape="1">
          <a:blip r:embed="rId4"/>
          <a:srcRect l="9640" r="4820"/>
          <a:stretch/>
        </p:blipFill>
        <p:spPr>
          <a:xfrm>
            <a:off x="6055534" y="1460140"/>
            <a:ext cx="2877237" cy="1892040"/>
          </a:xfrm>
          <a:prstGeom prst="rect">
            <a:avLst/>
          </a:prstGeom>
        </p:spPr>
      </p:pic>
      <p:sp>
        <p:nvSpPr>
          <p:cNvPr id="17" name="文本框 16"/>
          <p:cNvSpPr txBox="1"/>
          <p:nvPr/>
        </p:nvSpPr>
        <p:spPr>
          <a:xfrm>
            <a:off x="55378" y="4682241"/>
            <a:ext cx="9033242" cy="1508105"/>
          </a:xfrm>
          <a:prstGeom prst="rect">
            <a:avLst/>
          </a:prstGeom>
          <a:noFill/>
        </p:spPr>
        <p:txBody>
          <a:bodyPr wrap="none" rtlCol="0">
            <a:spAutoFit/>
          </a:bodyPr>
          <a:lstStyle/>
          <a:p>
            <a:pPr algn="ctr"/>
            <a:r>
              <a:rPr lang="zh-CN" altLang="en-US" sz="4600" dirty="0" smtClean="0">
                <a:latin typeface="DengXian" charset="-122"/>
                <a:ea typeface="DengXian" charset="-122"/>
                <a:cs typeface="DengXian" charset="-122"/>
              </a:rPr>
              <a:t>面临挑战</a:t>
            </a:r>
            <a:endParaRPr lang="en-US" altLang="zh-CN" sz="4600" dirty="0">
              <a:latin typeface="DengXian" charset="-122"/>
              <a:ea typeface="DengXian" charset="-122"/>
              <a:cs typeface="DengXian" charset="-122"/>
            </a:endParaRPr>
          </a:p>
          <a:p>
            <a:pPr algn="ctr"/>
            <a:r>
              <a:rPr lang="zh-CN" altLang="en-US" sz="4600" dirty="0" smtClean="0">
                <a:solidFill>
                  <a:srgbClr val="FF0000"/>
                </a:solidFill>
                <a:latin typeface="DengXian" charset="-122"/>
                <a:ea typeface="DengXian" charset="-122"/>
                <a:cs typeface="DengXian" charset="-122"/>
              </a:rPr>
              <a:t>信息多源异构，难以建立语义关联</a:t>
            </a:r>
            <a:endParaRPr lang="en-US" sz="4600" dirty="0">
              <a:solidFill>
                <a:srgbClr val="FF0000"/>
              </a:solidFill>
              <a:latin typeface="DengXian" charset="-122"/>
              <a:ea typeface="DengXian" charset="-122"/>
              <a:cs typeface="DengXian" charset="-122"/>
            </a:endParaRPr>
          </a:p>
        </p:txBody>
      </p:sp>
    </p:spTree>
    <p:extLst>
      <p:ext uri="{BB962C8B-B14F-4D97-AF65-F5344CB8AC3E}">
        <p14:creationId xmlns:p14="http://schemas.microsoft.com/office/powerpoint/2010/main" val="106877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err="1" smtClean="0"/>
              <a:t>TransE</a:t>
            </a:r>
            <a:r>
              <a:rPr lang="zh-CN" altLang="en-US" dirty="0" smtClean="0"/>
              <a:t>样例</a:t>
            </a:r>
            <a:endParaRPr lang="en-US" dirty="0"/>
          </a:p>
        </p:txBody>
      </p:sp>
      <p:sp>
        <p:nvSpPr>
          <p:cNvPr id="13" name="内容占位符 12"/>
          <p:cNvSpPr>
            <a:spLocks noGrp="1"/>
          </p:cNvSpPr>
          <p:nvPr>
            <p:ph idx="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30</a:t>
            </a:fld>
            <a:endParaRPr lang="zh-CN" altLang="en-US"/>
          </a:p>
        </p:txBody>
      </p:sp>
      <p:graphicFrame>
        <p:nvGraphicFramePr>
          <p:cNvPr id="2" name="表格 1"/>
          <p:cNvGraphicFramePr>
            <a:graphicFrameLocks noGrp="1"/>
          </p:cNvGraphicFramePr>
          <p:nvPr>
            <p:extLst/>
          </p:nvPr>
        </p:nvGraphicFramePr>
        <p:xfrm>
          <a:off x="179734" y="1628800"/>
          <a:ext cx="8784531" cy="3453219"/>
        </p:xfrm>
        <a:graphic>
          <a:graphicData uri="http://schemas.openxmlformats.org/drawingml/2006/table">
            <a:tbl>
              <a:tblPr/>
              <a:tblGrid>
                <a:gridCol w="863652">
                  <a:extLst>
                    <a:ext uri="{9D8B030D-6E8A-4147-A177-3AD203B41FA5}">
                      <a16:colId xmlns="" xmlns:a16="http://schemas.microsoft.com/office/drawing/2014/main" val="20000"/>
                    </a:ext>
                  </a:extLst>
                </a:gridCol>
                <a:gridCol w="5199337">
                  <a:extLst>
                    <a:ext uri="{9D8B030D-6E8A-4147-A177-3AD203B41FA5}">
                      <a16:colId xmlns="" xmlns:a16="http://schemas.microsoft.com/office/drawing/2014/main" val="20001"/>
                    </a:ext>
                  </a:extLst>
                </a:gridCol>
                <a:gridCol w="2721542">
                  <a:extLst>
                    <a:ext uri="{9D8B030D-6E8A-4147-A177-3AD203B41FA5}">
                      <a16:colId xmlns="" xmlns:a16="http://schemas.microsoft.com/office/drawing/2014/main" val="20002"/>
                    </a:ext>
                  </a:extLst>
                </a:gridCol>
              </a:tblGrid>
              <a:tr h="97905">
                <a:tc>
                  <a:txBody>
                    <a:bodyPr/>
                    <a:lstStyle/>
                    <a:p>
                      <a:pPr algn="ctr" fontAlgn="ctr"/>
                      <a:r>
                        <a:rPr lang="en-US" sz="2000" b="0" i="0" u="none" strike="noStrike" dirty="0" smtClean="0">
                          <a:solidFill>
                            <a:srgbClr val="000000"/>
                          </a:solidFill>
                          <a:effectLst/>
                          <a:latin typeface="DengXian" charset="-122"/>
                          <a:ea typeface="DengXian" charset="-122"/>
                          <a:cs typeface="DengXian" charset="-122"/>
                        </a:rPr>
                        <a:t>Entity</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err="1">
                          <a:solidFill>
                            <a:srgbClr val="000000"/>
                          </a:solidFill>
                          <a:effectLst/>
                          <a:latin typeface="DengXian" charset="-122"/>
                          <a:ea typeface="DengXian" charset="-122"/>
                          <a:cs typeface="DengXian" charset="-122"/>
                        </a:rPr>
                        <a:t>Tsinghua_University</a:t>
                      </a:r>
                      <a:endParaRPr lang="en-US" sz="2000" b="1"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err="1">
                          <a:solidFill>
                            <a:srgbClr val="000000"/>
                          </a:solidFill>
                          <a:effectLst/>
                          <a:latin typeface="DengXian" charset="-122"/>
                          <a:ea typeface="DengXian" charset="-122"/>
                          <a:cs typeface="DengXian" charset="-122"/>
                        </a:rPr>
                        <a:t>A.C._Milan</a:t>
                      </a:r>
                      <a:endParaRPr lang="en-US" sz="2000" b="1"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1</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University_of_Victoria</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Inter_Milan</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2</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St._Stephen's_College,_Delhi</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Celtic_F.C</a:t>
                      </a:r>
                      <a:r>
                        <a:rPr lang="en-US" sz="2000" b="0" i="0" u="none" strike="noStrike" dirty="0">
                          <a:solidFill>
                            <a:srgbClr val="000000"/>
                          </a:solidFill>
                          <a:effectLst/>
                          <a:latin typeface="DengXian" charset="-122"/>
                          <a:ea typeface="DengXian" charset="-122"/>
                          <a:cs typeface="DengXian" charset="-122"/>
                        </a:rPr>
                        <a:t>.</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3</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University_of_Ottawa</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FC_Barcelona</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4</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University_of_British_Columbia</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Genoa_C.F.C</a:t>
                      </a:r>
                      <a:r>
                        <a:rPr lang="en-US" sz="2000" b="0" i="0" u="none" strike="noStrike" dirty="0">
                          <a:solidFill>
                            <a:srgbClr val="000000"/>
                          </a:solidFill>
                          <a:effectLst/>
                          <a:latin typeface="DengXian" charset="-122"/>
                          <a:ea typeface="DengXian" charset="-122"/>
                          <a:cs typeface="DengXian" charset="-122"/>
                        </a:rPr>
                        <a:t>.</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5</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Peking_University</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Udinese_Calcio</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6</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Utrecht_University</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Real_Madrid_C.F</a:t>
                      </a:r>
                      <a:r>
                        <a:rPr lang="en-US" sz="2000" b="0" i="0" u="none" strike="noStrike" dirty="0">
                          <a:solidFill>
                            <a:srgbClr val="000000"/>
                          </a:solidFill>
                          <a:effectLst/>
                          <a:latin typeface="DengXian" charset="-122"/>
                          <a:ea typeface="DengXian" charset="-122"/>
                          <a:cs typeface="DengXian" charset="-122"/>
                        </a:rPr>
                        <a:t>.</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7</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Dalhousie_University</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FC_Bayern_Munich</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8</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Brasenose_College,_Oxford</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Bolton_Wanderers_F.C</a:t>
                      </a:r>
                      <a:r>
                        <a:rPr lang="en-US" sz="2000" b="0" i="0" u="none" strike="noStrike" dirty="0">
                          <a:solidFill>
                            <a:srgbClr val="000000"/>
                          </a:solidFill>
                          <a:effectLst/>
                          <a:latin typeface="DengXian" charset="-122"/>
                          <a:ea typeface="DengXian" charset="-122"/>
                          <a:cs typeface="DengXian" charset="-122"/>
                        </a:rPr>
                        <a:t>.</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9</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Cardiff_University</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Borussia_Dortmund</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10</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Memorial_University_of_Newfoundland</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Hertha_BSC_Berlin</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0338806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err="1" smtClean="0"/>
              <a:t>TransE</a:t>
            </a:r>
            <a:r>
              <a:rPr lang="zh-CN" altLang="en-US" dirty="0" smtClean="0"/>
              <a:t>样例</a:t>
            </a:r>
            <a:endParaRPr 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31</a:t>
            </a:fld>
            <a:endParaRPr lang="zh-CN" altLang="en-US">
              <a:solidFill>
                <a:prstClr val="black">
                  <a:tint val="75000"/>
                </a:prstClr>
              </a:solidFill>
            </a:endParaRPr>
          </a:p>
        </p:txBody>
      </p:sp>
      <p:graphicFrame>
        <p:nvGraphicFramePr>
          <p:cNvPr id="2" name="表格 1"/>
          <p:cNvGraphicFramePr>
            <a:graphicFrameLocks noGrp="1"/>
          </p:cNvGraphicFramePr>
          <p:nvPr>
            <p:extLst/>
          </p:nvPr>
        </p:nvGraphicFramePr>
        <p:xfrm>
          <a:off x="215738" y="1628800"/>
          <a:ext cx="8712524" cy="3453219"/>
        </p:xfrm>
        <a:graphic>
          <a:graphicData uri="http://schemas.openxmlformats.org/drawingml/2006/table">
            <a:tbl>
              <a:tblPr/>
              <a:tblGrid>
                <a:gridCol w="1863272">
                  <a:extLst>
                    <a:ext uri="{9D8B030D-6E8A-4147-A177-3AD203B41FA5}">
                      <a16:colId xmlns="" xmlns:a16="http://schemas.microsoft.com/office/drawing/2014/main" val="20000"/>
                    </a:ext>
                  </a:extLst>
                </a:gridCol>
                <a:gridCol w="1725253">
                  <a:extLst>
                    <a:ext uri="{9D8B030D-6E8A-4147-A177-3AD203B41FA5}">
                      <a16:colId xmlns="" xmlns:a16="http://schemas.microsoft.com/office/drawing/2014/main" val="20003"/>
                    </a:ext>
                  </a:extLst>
                </a:gridCol>
                <a:gridCol w="3260727">
                  <a:extLst>
                    <a:ext uri="{9D8B030D-6E8A-4147-A177-3AD203B41FA5}">
                      <a16:colId xmlns="" xmlns:a16="http://schemas.microsoft.com/office/drawing/2014/main" val="20004"/>
                    </a:ext>
                  </a:extLst>
                </a:gridCol>
                <a:gridCol w="1863272">
                  <a:extLst>
                    <a:ext uri="{9D8B030D-6E8A-4147-A177-3AD203B41FA5}">
                      <a16:colId xmlns="" xmlns:a16="http://schemas.microsoft.com/office/drawing/2014/main" val="20005"/>
                    </a:ext>
                  </a:extLst>
                </a:gridCol>
              </a:tblGrid>
              <a:tr h="191708">
                <a:tc>
                  <a:txBody>
                    <a:bodyPr/>
                    <a:lstStyle/>
                    <a:p>
                      <a:pPr algn="ctr" fontAlgn="ctr"/>
                      <a:r>
                        <a:rPr lang="en-US" sz="2000" b="1" i="0" u="none" strike="noStrike" dirty="0" smtClean="0">
                          <a:solidFill>
                            <a:srgbClr val="000000"/>
                          </a:solidFill>
                          <a:effectLst/>
                          <a:latin typeface="DengXian" charset="-122"/>
                          <a:ea typeface="DengXian" charset="-122"/>
                          <a:cs typeface="DengXian" charset="-122"/>
                        </a:rPr>
                        <a:t>Entity</a:t>
                      </a:r>
                      <a:endParaRPr lang="en-US" sz="2000" b="1"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DengXian" charset="-122"/>
                          <a:ea typeface="DengXian" charset="-122"/>
                          <a:cs typeface="DengXian" charset="-122"/>
                        </a:rPr>
                        <a:t>China</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err="1">
                          <a:solidFill>
                            <a:srgbClr val="000000"/>
                          </a:solidFill>
                          <a:effectLst/>
                          <a:latin typeface="DengXian" charset="-122"/>
                          <a:ea typeface="DengXian" charset="-122"/>
                          <a:cs typeface="DengXian" charset="-122"/>
                        </a:rPr>
                        <a:t>Barack_Obama</a:t>
                      </a:r>
                      <a:endParaRPr lang="en-US" sz="2000" b="1"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DengXian" charset="-122"/>
                          <a:ea typeface="DengXian" charset="-122"/>
                          <a:cs typeface="DengXian" charset="-122"/>
                        </a:rPr>
                        <a:t>Apple</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91708">
                <a:tc>
                  <a:txBody>
                    <a:bodyPr/>
                    <a:lstStyle/>
                    <a:p>
                      <a:pPr algn="ctr" fontAlgn="ctr"/>
                      <a:r>
                        <a:rPr lang="en-US" altLang="zh-CN" sz="2000" b="0" i="0" u="none" strike="noStrike" dirty="0">
                          <a:solidFill>
                            <a:srgbClr val="000000"/>
                          </a:solidFill>
                          <a:effectLst/>
                          <a:latin typeface="DengXian" charset="-122"/>
                          <a:ea typeface="DengXian" charset="-122"/>
                          <a:cs typeface="DengXian" charset="-122"/>
                        </a:rPr>
                        <a:t>1</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DengXian" charset="-122"/>
                          <a:ea typeface="DengXian" charset="-122"/>
                          <a:cs typeface="DengXian" charset="-122"/>
                        </a:rPr>
                        <a:t>Japan</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George_W._Bush</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Onion</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2</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DengXian" charset="-122"/>
                          <a:ea typeface="DengXian" charset="-122"/>
                          <a:cs typeface="DengXian" charset="-122"/>
                        </a:rPr>
                        <a:t>Taiwan</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Nancy_Pelosi</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Strawberries</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3</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South_Korea</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John_Kerry</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Avocado</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4</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Argentina</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Hillary_Rodham_Clinton</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Pear</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5</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North_Korea</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Al_Gore</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DengXian" charset="-122"/>
                          <a:ea typeface="DengXian" charset="-122"/>
                          <a:cs typeface="DengXian" charset="-122"/>
                        </a:rPr>
                        <a:t>Cabbage</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6</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Hungary</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George_H._W._Bush</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DengXian" charset="-122"/>
                          <a:ea typeface="DengXian" charset="-122"/>
                          <a:cs typeface="DengXian" charset="-122"/>
                        </a:rPr>
                        <a:t>Broccoli</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7</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DengXian" charset="-122"/>
                          <a:ea typeface="DengXian" charset="-122"/>
                          <a:cs typeface="DengXian" charset="-122"/>
                        </a:rPr>
                        <a:t>Israel</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John_McCain</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DengXian" charset="-122"/>
                          <a:ea typeface="DengXian" charset="-122"/>
                          <a:cs typeface="DengXian" charset="-122"/>
                        </a:rPr>
                        <a:t>Egg</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8</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DengXian" charset="-122"/>
                          <a:ea typeface="DengXian" charset="-122"/>
                          <a:cs typeface="DengXian" charset="-122"/>
                        </a:rPr>
                        <a:t>Australia</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Colin_Powell</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DengXian" charset="-122"/>
                          <a:ea typeface="DengXian" charset="-122"/>
                          <a:cs typeface="DengXian" charset="-122"/>
                        </a:rPr>
                        <a:t>Cheese</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9</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Iceland</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Bill_Clinton</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DengXian" charset="-122"/>
                          <a:ea typeface="DengXian" charset="-122"/>
                          <a:cs typeface="DengXian" charset="-122"/>
                        </a:rPr>
                        <a:t>Bread</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91708">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10</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Hong_Kong</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Charles_B._Rangel</a:t>
                      </a:r>
                      <a:endParaRPr lang="en-US" sz="2000" b="0" i="0" u="none" strike="noStrike" dirty="0">
                        <a:solidFill>
                          <a:srgbClr val="000000"/>
                        </a:solidFill>
                        <a:effectLst/>
                        <a:latin typeface="DengXian" charset="-122"/>
                        <a:ea typeface="DengXian" charset="-122"/>
                        <a:cs typeface="DengXian" charset="-122"/>
                      </a:endParaRP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DengXian" charset="-122"/>
                          <a:ea typeface="DengXian" charset="-122"/>
                          <a:cs typeface="DengXian" charset="-122"/>
                        </a:rPr>
                        <a:t>Tomato</a:t>
                      </a:r>
                    </a:p>
                  </a:txBody>
                  <a:tcPr marL="9129" marR="9129" marT="91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1425353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err="1" smtClean="0"/>
              <a:t>TransE</a:t>
            </a:r>
            <a:r>
              <a:rPr lang="zh-CN" altLang="en-US" dirty="0" smtClean="0"/>
              <a:t>样例</a:t>
            </a:r>
            <a:endParaRPr 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32</a:t>
            </a:fld>
            <a:endParaRPr lang="zh-CN" altLang="en-US">
              <a:solidFill>
                <a:prstClr val="black">
                  <a:tint val="75000"/>
                </a:prstClr>
              </a:solidFill>
            </a:endParaRPr>
          </a:p>
        </p:txBody>
      </p:sp>
      <p:graphicFrame>
        <p:nvGraphicFramePr>
          <p:cNvPr id="3" name="表格 2"/>
          <p:cNvGraphicFramePr>
            <a:graphicFrameLocks noGrp="1"/>
          </p:cNvGraphicFramePr>
          <p:nvPr>
            <p:extLst/>
          </p:nvPr>
        </p:nvGraphicFramePr>
        <p:xfrm>
          <a:off x="71723" y="1562765"/>
          <a:ext cx="9000554" cy="4199390"/>
        </p:xfrm>
        <a:graphic>
          <a:graphicData uri="http://schemas.openxmlformats.org/drawingml/2006/table">
            <a:tbl>
              <a:tblPr/>
              <a:tblGrid>
                <a:gridCol w="935658">
                  <a:extLst>
                    <a:ext uri="{9D8B030D-6E8A-4147-A177-3AD203B41FA5}">
                      <a16:colId xmlns="" xmlns:a16="http://schemas.microsoft.com/office/drawing/2014/main" val="20000"/>
                    </a:ext>
                  </a:extLst>
                </a:gridCol>
                <a:gridCol w="3636627">
                  <a:extLst>
                    <a:ext uri="{9D8B030D-6E8A-4147-A177-3AD203B41FA5}">
                      <a16:colId xmlns="" xmlns:a16="http://schemas.microsoft.com/office/drawing/2014/main" val="20001"/>
                    </a:ext>
                  </a:extLst>
                </a:gridCol>
                <a:gridCol w="4428269">
                  <a:extLst>
                    <a:ext uri="{9D8B030D-6E8A-4147-A177-3AD203B41FA5}">
                      <a16:colId xmlns="" xmlns:a16="http://schemas.microsoft.com/office/drawing/2014/main" val="20002"/>
                    </a:ext>
                  </a:extLst>
                </a:gridCol>
              </a:tblGrid>
              <a:tr h="0">
                <a:tc>
                  <a:txBody>
                    <a:bodyPr/>
                    <a:lstStyle/>
                    <a:p>
                      <a:pPr algn="ctr" fontAlgn="b"/>
                      <a:r>
                        <a:rPr lang="en-US" sz="1800" b="1" i="0" u="none" strike="noStrike" dirty="0" smtClean="0">
                          <a:solidFill>
                            <a:srgbClr val="000000"/>
                          </a:solidFill>
                          <a:effectLst/>
                          <a:latin typeface="DengXian" charset="-122"/>
                          <a:ea typeface="DengXian" charset="-122"/>
                          <a:cs typeface="DengXian" charset="-122"/>
                        </a:rPr>
                        <a:t>Relation</a:t>
                      </a:r>
                      <a:endParaRPr lang="en-US" sz="1800" b="1"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DengXian" charset="-122"/>
                          <a:ea typeface="DengXian" charset="-122"/>
                          <a:cs typeface="DengXian" charset="-122"/>
                        </a:rPr>
                        <a:t>/people/person/nationality</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DengXian" charset="-122"/>
                          <a:ea typeface="DengXian" charset="-122"/>
                          <a:cs typeface="DengXian" charset="-122"/>
                        </a:rPr>
                        <a:t>/location/location/contains</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73794">
                <a:tc>
                  <a:txBody>
                    <a:bodyPr/>
                    <a:lstStyle/>
                    <a:p>
                      <a:pPr algn="ctr" fontAlgn="b"/>
                      <a:r>
                        <a:rPr lang="en-US" altLang="zh-CN" sz="1800" b="0" i="0" u="none" strike="noStrike" dirty="0">
                          <a:solidFill>
                            <a:srgbClr val="000000"/>
                          </a:solidFill>
                          <a:effectLst/>
                          <a:latin typeface="DengXian" charset="-122"/>
                          <a:ea typeface="DengXian" charset="-122"/>
                          <a:cs typeface="DengXian" charset="-122"/>
                        </a:rPr>
                        <a:t>1</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/people/person/</a:t>
                      </a:r>
                      <a:r>
                        <a:rPr lang="en-US" sz="1800" b="0" i="0" u="none" strike="noStrike" dirty="0" err="1">
                          <a:solidFill>
                            <a:srgbClr val="000000"/>
                          </a:solidFill>
                          <a:effectLst/>
                          <a:latin typeface="DengXian" charset="-122"/>
                          <a:ea typeface="DengXian" charset="-122"/>
                          <a:cs typeface="DengXian" charset="-122"/>
                        </a:rPr>
                        <a:t>places_lived</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/base/</a:t>
                      </a:r>
                      <a:r>
                        <a:rPr lang="en-US" sz="1800" b="0" i="0" u="none" strike="noStrike" dirty="0" err="1">
                          <a:solidFill>
                            <a:srgbClr val="000000"/>
                          </a:solidFill>
                          <a:effectLst/>
                          <a:latin typeface="DengXian" charset="-122"/>
                          <a:ea typeface="DengXian" charset="-122"/>
                          <a:cs typeface="DengXian" charset="-122"/>
                        </a:rPr>
                        <a:t>aareas</a:t>
                      </a:r>
                      <a:r>
                        <a:rPr lang="en-US" sz="1800" b="0" i="0" u="none" strike="noStrike" dirty="0">
                          <a:solidFill>
                            <a:srgbClr val="000000"/>
                          </a:solidFill>
                          <a:effectLst/>
                          <a:latin typeface="DengXian" charset="-122"/>
                          <a:ea typeface="DengXian" charset="-122"/>
                          <a:cs typeface="DengXian" charset="-122"/>
                        </a:rPr>
                        <a:t>/schema/</a:t>
                      </a:r>
                      <a:r>
                        <a:rPr lang="en-US" sz="1800" b="0" i="0" u="none" strike="noStrike" dirty="0" err="1">
                          <a:solidFill>
                            <a:srgbClr val="000000"/>
                          </a:solidFill>
                          <a:effectLst/>
                          <a:latin typeface="DengXian" charset="-122"/>
                          <a:ea typeface="DengXian" charset="-122"/>
                          <a:cs typeface="DengXian" charset="-122"/>
                        </a:rPr>
                        <a:t>administrative_area</a:t>
                      </a:r>
                      <a:r>
                        <a:rPr lang="en-US" sz="1800" b="0" i="0" u="none" strike="noStrike" dirty="0">
                          <a:solidFill>
                            <a:srgbClr val="000000"/>
                          </a:solidFill>
                          <a:effectLst/>
                          <a:latin typeface="DengXian" charset="-122"/>
                          <a:ea typeface="DengXian" charset="-122"/>
                          <a:cs typeface="DengXian" charset="-122"/>
                        </a:rPr>
                        <a:t>/</a:t>
                      </a:r>
                      <a:r>
                        <a:rPr lang="en-US" sz="1800" b="0" i="0" u="none" strike="noStrike" dirty="0" err="1">
                          <a:solidFill>
                            <a:srgbClr val="000000"/>
                          </a:solidFill>
                          <a:effectLst/>
                          <a:latin typeface="DengXian" charset="-122"/>
                          <a:ea typeface="DengXian" charset="-122"/>
                          <a:cs typeface="DengXian" charset="-122"/>
                        </a:rPr>
                        <a:t>administrative_children</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73794">
                <a:tc>
                  <a:txBody>
                    <a:bodyPr/>
                    <a:lstStyle/>
                    <a:p>
                      <a:pPr algn="ctr" fontAlgn="b"/>
                      <a:r>
                        <a:rPr lang="en-US" altLang="zh-CN" sz="1800" b="0" i="0" u="none" strike="noStrike">
                          <a:solidFill>
                            <a:srgbClr val="000000"/>
                          </a:solidFill>
                          <a:effectLst/>
                          <a:latin typeface="DengXian" charset="-122"/>
                          <a:ea typeface="DengXian" charset="-122"/>
                          <a:cs typeface="DengXian" charset="-122"/>
                        </a:rPr>
                        <a:t>2</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/people/person/</a:t>
                      </a:r>
                      <a:r>
                        <a:rPr lang="en-US" sz="1800" b="0" i="0" u="none" strike="noStrike" dirty="0" err="1">
                          <a:solidFill>
                            <a:srgbClr val="000000"/>
                          </a:solidFill>
                          <a:effectLst/>
                          <a:latin typeface="DengXian" charset="-122"/>
                          <a:ea typeface="DengXian" charset="-122"/>
                          <a:cs typeface="DengXian" charset="-122"/>
                        </a:rPr>
                        <a:t>place_of_birth</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/location/country/</a:t>
                      </a:r>
                      <a:r>
                        <a:rPr lang="en-US" sz="1800" b="0" i="0" u="none" strike="noStrike" dirty="0" err="1">
                          <a:solidFill>
                            <a:srgbClr val="000000"/>
                          </a:solidFill>
                          <a:effectLst/>
                          <a:latin typeface="DengXian" charset="-122"/>
                          <a:ea typeface="DengXian" charset="-122"/>
                          <a:cs typeface="DengXian" charset="-122"/>
                        </a:rPr>
                        <a:t>administrative_divisions</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73794">
                <a:tc>
                  <a:txBody>
                    <a:bodyPr/>
                    <a:lstStyle/>
                    <a:p>
                      <a:pPr algn="ctr" fontAlgn="b"/>
                      <a:r>
                        <a:rPr lang="en-US" altLang="zh-CN" sz="1800" b="0" i="0" u="none" strike="noStrike" dirty="0">
                          <a:solidFill>
                            <a:srgbClr val="000000"/>
                          </a:solidFill>
                          <a:effectLst/>
                          <a:latin typeface="DengXian" charset="-122"/>
                          <a:ea typeface="DengXian" charset="-122"/>
                          <a:cs typeface="DengXian" charset="-122"/>
                        </a:rPr>
                        <a:t>3</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/people/person/</a:t>
                      </a:r>
                      <a:r>
                        <a:rPr lang="en-US" sz="1800" b="0" i="0" u="none" strike="noStrike" dirty="0" err="1">
                          <a:solidFill>
                            <a:srgbClr val="000000"/>
                          </a:solidFill>
                          <a:effectLst/>
                          <a:latin typeface="DengXian" charset="-122"/>
                          <a:ea typeface="DengXian" charset="-122"/>
                          <a:cs typeface="DengXian" charset="-122"/>
                        </a:rPr>
                        <a:t>spouse_s</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/location/country/</a:t>
                      </a:r>
                      <a:r>
                        <a:rPr lang="en-US" sz="1800" b="0" i="0" u="none" strike="noStrike" dirty="0" err="1">
                          <a:solidFill>
                            <a:srgbClr val="000000"/>
                          </a:solidFill>
                          <a:effectLst/>
                          <a:latin typeface="DengXian" charset="-122"/>
                          <a:ea typeface="DengXian" charset="-122"/>
                          <a:cs typeface="DengXian" charset="-122"/>
                        </a:rPr>
                        <a:t>first_level_divisions</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73794">
                <a:tc>
                  <a:txBody>
                    <a:bodyPr/>
                    <a:lstStyle/>
                    <a:p>
                      <a:pPr algn="ctr" fontAlgn="b"/>
                      <a:r>
                        <a:rPr lang="en-US" altLang="zh-CN" sz="1800" b="0" i="0" u="none" strike="noStrike" dirty="0">
                          <a:solidFill>
                            <a:srgbClr val="000000"/>
                          </a:solidFill>
                          <a:effectLst/>
                          <a:latin typeface="DengXian" charset="-122"/>
                          <a:ea typeface="DengXian" charset="-122"/>
                          <a:cs typeface="DengXian" charset="-122"/>
                        </a:rPr>
                        <a:t>4</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/base/</a:t>
                      </a:r>
                      <a:r>
                        <a:rPr lang="en-US" sz="1800" b="0" i="0" u="none" strike="noStrike" dirty="0" err="1">
                          <a:solidFill>
                            <a:srgbClr val="000000"/>
                          </a:solidFill>
                          <a:effectLst/>
                          <a:latin typeface="DengXian" charset="-122"/>
                          <a:ea typeface="DengXian" charset="-122"/>
                          <a:cs typeface="DengXian" charset="-122"/>
                        </a:rPr>
                        <a:t>popstra</a:t>
                      </a:r>
                      <a:r>
                        <a:rPr lang="en-US" sz="1800" b="0" i="0" u="none" strike="noStrike" dirty="0">
                          <a:solidFill>
                            <a:srgbClr val="000000"/>
                          </a:solidFill>
                          <a:effectLst/>
                          <a:latin typeface="DengXian" charset="-122"/>
                          <a:ea typeface="DengXian" charset="-122"/>
                          <a:cs typeface="DengXian" charset="-122"/>
                        </a:rPr>
                        <a:t>/celebrity/</a:t>
                      </a:r>
                      <a:r>
                        <a:rPr lang="en-US" sz="1800" b="0" i="0" u="none" strike="noStrike" dirty="0" err="1">
                          <a:solidFill>
                            <a:srgbClr val="000000"/>
                          </a:solidFill>
                          <a:effectLst/>
                          <a:latin typeface="DengXian" charset="-122"/>
                          <a:ea typeface="DengXian" charset="-122"/>
                          <a:cs typeface="DengXian" charset="-122"/>
                        </a:rPr>
                        <a:t>vacations_in</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/location/country/capital</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73794">
                <a:tc>
                  <a:txBody>
                    <a:bodyPr/>
                    <a:lstStyle/>
                    <a:p>
                      <a:pPr algn="ctr" fontAlgn="b"/>
                      <a:r>
                        <a:rPr lang="en-US" altLang="zh-CN" sz="1800" b="0" i="0" u="none" strike="noStrike" dirty="0">
                          <a:solidFill>
                            <a:srgbClr val="000000"/>
                          </a:solidFill>
                          <a:effectLst/>
                          <a:latin typeface="DengXian" charset="-122"/>
                          <a:ea typeface="DengXian" charset="-122"/>
                          <a:cs typeface="DengXian" charset="-122"/>
                        </a:rPr>
                        <a:t>5</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/government/politician/</a:t>
                      </a:r>
                      <a:r>
                        <a:rPr lang="en-US" sz="1800" b="0" i="0" u="none" strike="noStrike" dirty="0" err="1">
                          <a:solidFill>
                            <a:srgbClr val="000000"/>
                          </a:solidFill>
                          <a:effectLst/>
                          <a:latin typeface="DengXian" charset="-122"/>
                          <a:ea typeface="DengXian" charset="-122"/>
                          <a:cs typeface="DengXian" charset="-122"/>
                        </a:rPr>
                        <a:t>government_positions_held</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/award/</a:t>
                      </a:r>
                      <a:r>
                        <a:rPr lang="en-US" sz="1800" b="0" i="0" u="none" strike="noStrike" dirty="0" err="1">
                          <a:solidFill>
                            <a:srgbClr val="000000"/>
                          </a:solidFill>
                          <a:effectLst/>
                          <a:latin typeface="DengXian" charset="-122"/>
                          <a:ea typeface="DengXian" charset="-122"/>
                          <a:cs typeface="DengXian" charset="-122"/>
                        </a:rPr>
                        <a:t>award_nominee</a:t>
                      </a:r>
                      <a:r>
                        <a:rPr lang="en-US" sz="1800" b="0" i="0" u="none" strike="noStrike" dirty="0">
                          <a:solidFill>
                            <a:srgbClr val="000000"/>
                          </a:solidFill>
                          <a:effectLst/>
                          <a:latin typeface="DengXian" charset="-122"/>
                          <a:ea typeface="DengXian" charset="-122"/>
                          <a:cs typeface="DengXian" charset="-122"/>
                        </a:rPr>
                        <a:t>/</a:t>
                      </a:r>
                      <a:r>
                        <a:rPr lang="en-US" sz="1800" b="0" i="0" u="none" strike="noStrike" dirty="0" err="1">
                          <a:solidFill>
                            <a:srgbClr val="000000"/>
                          </a:solidFill>
                          <a:effectLst/>
                          <a:latin typeface="DengXian" charset="-122"/>
                          <a:ea typeface="DengXian" charset="-122"/>
                          <a:cs typeface="DengXian" charset="-122"/>
                        </a:rPr>
                        <a:t>award_nominations</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73794">
                <a:tc>
                  <a:txBody>
                    <a:bodyPr/>
                    <a:lstStyle/>
                    <a:p>
                      <a:pPr algn="ctr" fontAlgn="b"/>
                      <a:r>
                        <a:rPr lang="en-US" altLang="zh-CN" sz="1800" b="0" i="0" u="none" strike="noStrike" dirty="0">
                          <a:solidFill>
                            <a:srgbClr val="000000"/>
                          </a:solidFill>
                          <a:effectLst/>
                          <a:latin typeface="DengXian" charset="-122"/>
                          <a:ea typeface="DengXian" charset="-122"/>
                          <a:cs typeface="DengXian" charset="-122"/>
                        </a:rPr>
                        <a:t>6</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/people/</a:t>
                      </a:r>
                      <a:r>
                        <a:rPr lang="en-US" sz="1800" b="0" i="0" u="none" strike="noStrike" dirty="0" err="1">
                          <a:solidFill>
                            <a:srgbClr val="000000"/>
                          </a:solidFill>
                          <a:effectLst/>
                          <a:latin typeface="DengXian" charset="-122"/>
                          <a:ea typeface="DengXian" charset="-122"/>
                          <a:cs typeface="DengXian" charset="-122"/>
                        </a:rPr>
                        <a:t>deceased_person</a:t>
                      </a:r>
                      <a:r>
                        <a:rPr lang="en-US" sz="1800" b="0" i="0" u="none" strike="noStrike" dirty="0">
                          <a:solidFill>
                            <a:srgbClr val="000000"/>
                          </a:solidFill>
                          <a:effectLst/>
                          <a:latin typeface="DengXian" charset="-122"/>
                          <a:ea typeface="DengXian" charset="-122"/>
                          <a:cs typeface="DengXian" charset="-122"/>
                        </a:rPr>
                        <a:t>/</a:t>
                      </a:r>
                      <a:r>
                        <a:rPr lang="en-US" sz="1800" b="0" i="0" u="none" strike="noStrike" dirty="0" err="1">
                          <a:solidFill>
                            <a:srgbClr val="000000"/>
                          </a:solidFill>
                          <a:effectLst/>
                          <a:latin typeface="DengXian" charset="-122"/>
                          <a:ea typeface="DengXian" charset="-122"/>
                          <a:cs typeface="DengXian" charset="-122"/>
                        </a:rPr>
                        <a:t>place_of_death</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/location/</a:t>
                      </a:r>
                      <a:r>
                        <a:rPr lang="en-US" sz="1800" b="0" i="0" u="none" strike="noStrike" dirty="0" err="1">
                          <a:solidFill>
                            <a:srgbClr val="000000"/>
                          </a:solidFill>
                          <a:effectLst/>
                          <a:latin typeface="DengXian" charset="-122"/>
                          <a:ea typeface="DengXian" charset="-122"/>
                          <a:cs typeface="DengXian" charset="-122"/>
                        </a:rPr>
                        <a:t>administrative_division</a:t>
                      </a:r>
                      <a:r>
                        <a:rPr lang="en-US" sz="1800" b="0" i="0" u="none" strike="noStrike" dirty="0">
                          <a:solidFill>
                            <a:srgbClr val="000000"/>
                          </a:solidFill>
                          <a:effectLst/>
                          <a:latin typeface="DengXian" charset="-122"/>
                          <a:ea typeface="DengXian" charset="-122"/>
                          <a:cs typeface="DengXian" charset="-122"/>
                        </a:rPr>
                        <a:t>/capital</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73794">
                <a:tc>
                  <a:txBody>
                    <a:bodyPr/>
                    <a:lstStyle/>
                    <a:p>
                      <a:pPr algn="ctr" fontAlgn="b"/>
                      <a:r>
                        <a:rPr lang="en-US" altLang="zh-CN" sz="1800" b="0" i="0" u="none" strike="noStrike">
                          <a:solidFill>
                            <a:srgbClr val="000000"/>
                          </a:solidFill>
                          <a:effectLst/>
                          <a:latin typeface="DengXian" charset="-122"/>
                          <a:ea typeface="DengXian" charset="-122"/>
                          <a:cs typeface="DengXian" charset="-122"/>
                        </a:rPr>
                        <a:t>7</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a:t>
                      </a:r>
                      <a:r>
                        <a:rPr lang="en-US" sz="1800" b="0" i="0" u="none" strike="noStrike" dirty="0" err="1">
                          <a:solidFill>
                            <a:srgbClr val="000000"/>
                          </a:solidFill>
                          <a:effectLst/>
                          <a:latin typeface="DengXian" charset="-122"/>
                          <a:ea typeface="DengXian" charset="-122"/>
                          <a:cs typeface="DengXian" charset="-122"/>
                        </a:rPr>
                        <a:t>olympics</a:t>
                      </a:r>
                      <a:r>
                        <a:rPr lang="en-US" sz="1800" b="0" i="0" u="none" strike="noStrike" dirty="0">
                          <a:solidFill>
                            <a:srgbClr val="000000"/>
                          </a:solidFill>
                          <a:effectLst/>
                          <a:latin typeface="DengXian" charset="-122"/>
                          <a:ea typeface="DengXian" charset="-122"/>
                          <a:cs typeface="DengXian" charset="-122"/>
                        </a:rPr>
                        <a:t>/</a:t>
                      </a:r>
                      <a:r>
                        <a:rPr lang="en-US" sz="1800" b="0" i="0" u="none" strike="noStrike" dirty="0" err="1">
                          <a:solidFill>
                            <a:srgbClr val="000000"/>
                          </a:solidFill>
                          <a:effectLst/>
                          <a:latin typeface="DengXian" charset="-122"/>
                          <a:ea typeface="DengXian" charset="-122"/>
                          <a:cs typeface="DengXian" charset="-122"/>
                        </a:rPr>
                        <a:t>olympic_athlete</a:t>
                      </a:r>
                      <a:r>
                        <a:rPr lang="en-US" sz="1800" b="0" i="0" u="none" strike="noStrike" dirty="0">
                          <a:solidFill>
                            <a:srgbClr val="000000"/>
                          </a:solidFill>
                          <a:effectLst/>
                          <a:latin typeface="DengXian" charset="-122"/>
                          <a:ea typeface="DengXian" charset="-122"/>
                          <a:cs typeface="DengXian" charset="-122"/>
                        </a:rPr>
                        <a:t>/country</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/location/</a:t>
                      </a:r>
                      <a:r>
                        <a:rPr lang="en-US" sz="1800" b="0" i="0" u="none" strike="noStrike" dirty="0" err="1">
                          <a:solidFill>
                            <a:srgbClr val="000000"/>
                          </a:solidFill>
                          <a:effectLst/>
                          <a:latin typeface="DengXian" charset="-122"/>
                          <a:ea typeface="DengXian" charset="-122"/>
                          <a:cs typeface="DengXian" charset="-122"/>
                        </a:rPr>
                        <a:t>us_county</a:t>
                      </a:r>
                      <a:r>
                        <a:rPr lang="en-US" sz="1800" b="0" i="0" u="none" strike="noStrike" dirty="0">
                          <a:solidFill>
                            <a:srgbClr val="000000"/>
                          </a:solidFill>
                          <a:effectLst/>
                          <a:latin typeface="DengXian" charset="-122"/>
                          <a:ea typeface="DengXian" charset="-122"/>
                          <a:cs typeface="DengXian" charset="-122"/>
                        </a:rPr>
                        <a:t>/</a:t>
                      </a:r>
                      <a:r>
                        <a:rPr lang="en-US" sz="1800" b="0" i="0" u="none" strike="noStrike" dirty="0" err="1">
                          <a:solidFill>
                            <a:srgbClr val="000000"/>
                          </a:solidFill>
                          <a:effectLst/>
                          <a:latin typeface="DengXian" charset="-122"/>
                          <a:ea typeface="DengXian" charset="-122"/>
                          <a:cs typeface="DengXian" charset="-122"/>
                        </a:rPr>
                        <a:t>county_seat</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173794">
                <a:tc>
                  <a:txBody>
                    <a:bodyPr/>
                    <a:lstStyle/>
                    <a:p>
                      <a:pPr algn="ctr" fontAlgn="b"/>
                      <a:r>
                        <a:rPr lang="en-US" altLang="zh-CN" sz="1800" b="0" i="0" u="none" strike="noStrike" dirty="0">
                          <a:solidFill>
                            <a:srgbClr val="000000"/>
                          </a:solidFill>
                          <a:effectLst/>
                          <a:latin typeface="DengXian" charset="-122"/>
                          <a:ea typeface="DengXian" charset="-122"/>
                          <a:cs typeface="DengXian" charset="-122"/>
                        </a:rPr>
                        <a:t>8</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a:t>
                      </a:r>
                      <a:r>
                        <a:rPr lang="en-US" sz="1800" b="0" i="0" u="none" strike="noStrike" dirty="0" err="1">
                          <a:solidFill>
                            <a:srgbClr val="000000"/>
                          </a:solidFill>
                          <a:effectLst/>
                          <a:latin typeface="DengXian" charset="-122"/>
                          <a:ea typeface="DengXian" charset="-122"/>
                          <a:cs typeface="DengXian" charset="-122"/>
                        </a:rPr>
                        <a:t>olympics</a:t>
                      </a:r>
                      <a:r>
                        <a:rPr lang="en-US" sz="1800" b="0" i="0" u="none" strike="noStrike" dirty="0">
                          <a:solidFill>
                            <a:srgbClr val="000000"/>
                          </a:solidFill>
                          <a:effectLst/>
                          <a:latin typeface="DengXian" charset="-122"/>
                          <a:ea typeface="DengXian" charset="-122"/>
                          <a:cs typeface="DengXian" charset="-122"/>
                        </a:rPr>
                        <a:t>/</a:t>
                      </a:r>
                      <a:r>
                        <a:rPr lang="en-US" sz="1800" b="0" i="0" u="none" strike="noStrike" dirty="0" err="1">
                          <a:solidFill>
                            <a:srgbClr val="000000"/>
                          </a:solidFill>
                          <a:effectLst/>
                          <a:latin typeface="DengXian" charset="-122"/>
                          <a:ea typeface="DengXian" charset="-122"/>
                          <a:cs typeface="DengXian" charset="-122"/>
                        </a:rPr>
                        <a:t>olympic_athlete</a:t>
                      </a:r>
                      <a:r>
                        <a:rPr lang="en-US" sz="1800" b="0" i="0" u="none" strike="noStrike" dirty="0">
                          <a:solidFill>
                            <a:srgbClr val="000000"/>
                          </a:solidFill>
                          <a:effectLst/>
                          <a:latin typeface="DengXian" charset="-122"/>
                          <a:ea typeface="DengXian" charset="-122"/>
                          <a:cs typeface="DengXian" charset="-122"/>
                        </a:rPr>
                        <a:t>/</a:t>
                      </a:r>
                      <a:r>
                        <a:rPr lang="en-US" sz="1800" b="0" i="0" u="none" strike="noStrike" dirty="0" err="1">
                          <a:solidFill>
                            <a:srgbClr val="000000"/>
                          </a:solidFill>
                          <a:effectLst/>
                          <a:latin typeface="DengXian" charset="-122"/>
                          <a:ea typeface="DengXian" charset="-122"/>
                          <a:cs typeface="DengXian" charset="-122"/>
                        </a:rPr>
                        <a:t>medals_won</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/base/</a:t>
                      </a:r>
                      <a:r>
                        <a:rPr lang="en-US" sz="1800" b="0" i="0" u="none" strike="noStrike" dirty="0" err="1">
                          <a:solidFill>
                            <a:srgbClr val="000000"/>
                          </a:solidFill>
                          <a:effectLst/>
                          <a:latin typeface="DengXian" charset="-122"/>
                          <a:ea typeface="DengXian" charset="-122"/>
                          <a:cs typeface="DengXian" charset="-122"/>
                        </a:rPr>
                        <a:t>aareas</a:t>
                      </a:r>
                      <a:r>
                        <a:rPr lang="en-US" sz="1800" b="0" i="0" u="none" strike="noStrike" dirty="0">
                          <a:solidFill>
                            <a:srgbClr val="000000"/>
                          </a:solidFill>
                          <a:effectLst/>
                          <a:latin typeface="DengXian" charset="-122"/>
                          <a:ea typeface="DengXian" charset="-122"/>
                          <a:cs typeface="DengXian" charset="-122"/>
                        </a:rPr>
                        <a:t>/schema/</a:t>
                      </a:r>
                      <a:r>
                        <a:rPr lang="en-US" sz="1800" b="0" i="0" u="none" strike="noStrike" dirty="0" err="1">
                          <a:solidFill>
                            <a:srgbClr val="000000"/>
                          </a:solidFill>
                          <a:effectLst/>
                          <a:latin typeface="DengXian" charset="-122"/>
                          <a:ea typeface="DengXian" charset="-122"/>
                          <a:cs typeface="DengXian" charset="-122"/>
                        </a:rPr>
                        <a:t>administrative_area</a:t>
                      </a:r>
                      <a:r>
                        <a:rPr lang="en-US" sz="1800" b="0" i="0" u="none" strike="noStrike" dirty="0">
                          <a:solidFill>
                            <a:srgbClr val="000000"/>
                          </a:solidFill>
                          <a:effectLst/>
                          <a:latin typeface="DengXian" charset="-122"/>
                          <a:ea typeface="DengXian" charset="-122"/>
                          <a:cs typeface="DengXian" charset="-122"/>
                        </a:rPr>
                        <a:t>/capital</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173794">
                <a:tc>
                  <a:txBody>
                    <a:bodyPr/>
                    <a:lstStyle/>
                    <a:p>
                      <a:pPr algn="ctr" fontAlgn="b"/>
                      <a:r>
                        <a:rPr lang="en-US" altLang="zh-CN" sz="1800" b="0" i="0" u="none" strike="noStrike" dirty="0">
                          <a:solidFill>
                            <a:srgbClr val="000000"/>
                          </a:solidFill>
                          <a:effectLst/>
                          <a:latin typeface="DengXian" charset="-122"/>
                          <a:ea typeface="DengXian" charset="-122"/>
                          <a:cs typeface="DengXian" charset="-122"/>
                        </a:rPr>
                        <a:t>9</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DengXian" charset="-122"/>
                          <a:ea typeface="DengXian" charset="-122"/>
                          <a:cs typeface="DengXian" charset="-122"/>
                        </a:rPr>
                        <a:t>/music/artist/origin</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/location/</a:t>
                      </a:r>
                      <a:r>
                        <a:rPr lang="en-US" sz="1800" b="0" i="0" u="none" strike="noStrike" dirty="0" err="1">
                          <a:solidFill>
                            <a:srgbClr val="000000"/>
                          </a:solidFill>
                          <a:effectLst/>
                          <a:latin typeface="DengXian" charset="-122"/>
                          <a:ea typeface="DengXian" charset="-122"/>
                          <a:cs typeface="DengXian" charset="-122"/>
                        </a:rPr>
                        <a:t>us_county</a:t>
                      </a:r>
                      <a:r>
                        <a:rPr lang="en-US" sz="1800" b="0" i="0" u="none" strike="noStrike" dirty="0">
                          <a:solidFill>
                            <a:srgbClr val="000000"/>
                          </a:solidFill>
                          <a:effectLst/>
                          <a:latin typeface="DengXian" charset="-122"/>
                          <a:ea typeface="DengXian" charset="-122"/>
                          <a:cs typeface="DengXian" charset="-122"/>
                        </a:rPr>
                        <a:t>/</a:t>
                      </a:r>
                      <a:r>
                        <a:rPr lang="en-US" sz="1800" b="0" i="0" u="none" strike="noStrike" dirty="0" err="1">
                          <a:solidFill>
                            <a:srgbClr val="000000"/>
                          </a:solidFill>
                          <a:effectLst/>
                          <a:latin typeface="DengXian" charset="-122"/>
                          <a:ea typeface="DengXian" charset="-122"/>
                          <a:cs typeface="DengXian" charset="-122"/>
                        </a:rPr>
                        <a:t>hud_county_place</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73794">
                <a:tc>
                  <a:txBody>
                    <a:bodyPr/>
                    <a:lstStyle/>
                    <a:p>
                      <a:pPr algn="ctr" fontAlgn="b"/>
                      <a:r>
                        <a:rPr lang="en-US" altLang="zh-CN" sz="1800" b="0" i="0" u="none" strike="noStrike" dirty="0">
                          <a:solidFill>
                            <a:srgbClr val="000000"/>
                          </a:solidFill>
                          <a:effectLst/>
                          <a:latin typeface="DengXian" charset="-122"/>
                          <a:ea typeface="DengXian" charset="-122"/>
                          <a:cs typeface="DengXian" charset="-122"/>
                        </a:rPr>
                        <a:t>10</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DengXian" charset="-122"/>
                          <a:ea typeface="DengXian" charset="-122"/>
                          <a:cs typeface="DengXian" charset="-122"/>
                        </a:rPr>
                        <a:t>/people/person/employment_history</a:t>
                      </a: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DengXian" charset="-122"/>
                          <a:ea typeface="DengXian" charset="-122"/>
                          <a:cs typeface="DengXian" charset="-122"/>
                        </a:rPr>
                        <a:t>/award/</a:t>
                      </a:r>
                      <a:r>
                        <a:rPr lang="en-US" sz="1800" b="0" i="0" u="none" strike="noStrike" dirty="0" err="1">
                          <a:solidFill>
                            <a:srgbClr val="000000"/>
                          </a:solidFill>
                          <a:effectLst/>
                          <a:latin typeface="DengXian" charset="-122"/>
                          <a:ea typeface="DengXian" charset="-122"/>
                          <a:cs typeface="DengXian" charset="-122"/>
                        </a:rPr>
                        <a:t>award_winner</a:t>
                      </a:r>
                      <a:r>
                        <a:rPr lang="en-US" sz="1800" b="0" i="0" u="none" strike="noStrike" dirty="0">
                          <a:solidFill>
                            <a:srgbClr val="000000"/>
                          </a:solidFill>
                          <a:effectLst/>
                          <a:latin typeface="DengXian" charset="-122"/>
                          <a:ea typeface="DengXian" charset="-122"/>
                          <a:cs typeface="DengXian" charset="-122"/>
                        </a:rPr>
                        <a:t>/</a:t>
                      </a:r>
                      <a:r>
                        <a:rPr lang="en-US" sz="1800" b="0" i="0" u="none" strike="noStrike" dirty="0" err="1">
                          <a:solidFill>
                            <a:srgbClr val="000000"/>
                          </a:solidFill>
                          <a:effectLst/>
                          <a:latin typeface="DengXian" charset="-122"/>
                          <a:ea typeface="DengXian" charset="-122"/>
                          <a:cs typeface="DengXian" charset="-122"/>
                        </a:rPr>
                        <a:t>awards_won</a:t>
                      </a:r>
                      <a:endParaRPr lang="en-US" sz="1800" b="0" i="0" u="none" strike="noStrike" dirty="0">
                        <a:solidFill>
                          <a:srgbClr val="000000"/>
                        </a:solidFill>
                        <a:effectLst/>
                        <a:latin typeface="DengXian" charset="-122"/>
                        <a:ea typeface="DengXian" charset="-122"/>
                        <a:cs typeface="DengXian" charset="-122"/>
                      </a:endParaRPr>
                    </a:p>
                  </a:txBody>
                  <a:tcPr marL="7690" marR="7690" marT="769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9401547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err="1" smtClean="0"/>
              <a:t>TransE</a:t>
            </a:r>
            <a:r>
              <a:rPr lang="zh-CN" altLang="en-US" dirty="0" smtClean="0"/>
              <a:t>样例</a:t>
            </a:r>
            <a:endParaRPr 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33</a:t>
            </a:fld>
            <a:endParaRPr lang="zh-CN" altLang="en-US">
              <a:solidFill>
                <a:prstClr val="black">
                  <a:tint val="75000"/>
                </a:prstClr>
              </a:solidFill>
            </a:endParaRPr>
          </a:p>
        </p:txBody>
      </p:sp>
      <p:graphicFrame>
        <p:nvGraphicFramePr>
          <p:cNvPr id="8" name="表格 7"/>
          <p:cNvGraphicFramePr>
            <a:graphicFrameLocks noGrp="1"/>
          </p:cNvGraphicFramePr>
          <p:nvPr>
            <p:extLst/>
          </p:nvPr>
        </p:nvGraphicFramePr>
        <p:xfrm>
          <a:off x="251520" y="1700808"/>
          <a:ext cx="8640960" cy="3810000"/>
        </p:xfrm>
        <a:graphic>
          <a:graphicData uri="http://schemas.openxmlformats.org/drawingml/2006/table">
            <a:tbl>
              <a:tblPr/>
              <a:tblGrid>
                <a:gridCol w="1393704">
                  <a:extLst>
                    <a:ext uri="{9D8B030D-6E8A-4147-A177-3AD203B41FA5}">
                      <a16:colId xmlns="" xmlns:a16="http://schemas.microsoft.com/office/drawing/2014/main" val="20000"/>
                    </a:ext>
                  </a:extLst>
                </a:gridCol>
                <a:gridCol w="2954650">
                  <a:extLst>
                    <a:ext uri="{9D8B030D-6E8A-4147-A177-3AD203B41FA5}">
                      <a16:colId xmlns="" xmlns:a16="http://schemas.microsoft.com/office/drawing/2014/main" val="20001"/>
                    </a:ext>
                  </a:extLst>
                </a:gridCol>
                <a:gridCol w="4292606">
                  <a:extLst>
                    <a:ext uri="{9D8B030D-6E8A-4147-A177-3AD203B41FA5}">
                      <a16:colId xmlns="" xmlns:a16="http://schemas.microsoft.com/office/drawing/2014/main" val="20002"/>
                    </a:ext>
                  </a:extLst>
                </a:gridCol>
              </a:tblGrid>
              <a:tr h="249586">
                <a:tc>
                  <a:txBody>
                    <a:bodyPr/>
                    <a:lstStyle/>
                    <a:p>
                      <a:pPr algn="ctr" fontAlgn="ctr"/>
                      <a:r>
                        <a:rPr lang="en-US" sz="2000" b="1" i="0" u="none" strike="noStrike" dirty="0" smtClean="0">
                          <a:solidFill>
                            <a:srgbClr val="000000"/>
                          </a:solidFill>
                          <a:effectLst/>
                          <a:latin typeface="DengXian" charset="-122"/>
                          <a:ea typeface="DengXian" charset="-122"/>
                          <a:cs typeface="DengXian" charset="-122"/>
                        </a:rPr>
                        <a:t>Head</a:t>
                      </a:r>
                      <a:endParaRPr lang="en-US" sz="2000" b="1" i="0" u="none" strike="noStrike" dirty="0">
                        <a:solidFill>
                          <a:srgbClr val="000000"/>
                        </a:solidFill>
                        <a:effectLst/>
                        <a:latin typeface="DengXian" charset="-122"/>
                        <a:ea typeface="DengXian" charset="-122"/>
                        <a:cs typeface="DengXian" charset="-122"/>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DengXian" charset="-122"/>
                          <a:ea typeface="DengXian" charset="-122"/>
                          <a:cs typeface="DengXian" charset="-122"/>
                        </a:rPr>
                        <a:t>China</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DengXian" charset="-122"/>
                          <a:ea typeface="DengXian" charset="-122"/>
                          <a:cs typeface="DengXian" charset="-122"/>
                        </a:rPr>
                        <a:t>Barack_Obama</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49586">
                <a:tc>
                  <a:txBody>
                    <a:bodyPr/>
                    <a:lstStyle/>
                    <a:p>
                      <a:pPr algn="ctr" fontAlgn="ctr"/>
                      <a:r>
                        <a:rPr lang="en-US" sz="2000" b="1" i="0" u="none" strike="noStrike">
                          <a:solidFill>
                            <a:srgbClr val="000000"/>
                          </a:solidFill>
                          <a:effectLst/>
                          <a:latin typeface="DengXian" charset="-122"/>
                          <a:ea typeface="DengXian" charset="-122"/>
                          <a:cs typeface="DengXian" charset="-122"/>
                        </a:rPr>
                        <a:t>Relation</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DengXian" charset="-122"/>
                          <a:ea typeface="DengXian" charset="-122"/>
                          <a:cs typeface="DengXian" charset="-122"/>
                        </a:rPr>
                        <a:t>/location/location/adjoin</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DengXian" charset="-122"/>
                          <a:ea typeface="DengXian" charset="-122"/>
                          <a:cs typeface="DengXian" charset="-122"/>
                        </a:rPr>
                        <a:t>/education/education/institution</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49586">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FF0000"/>
                          </a:solidFill>
                          <a:effectLst/>
                          <a:latin typeface="DengXian" charset="-122"/>
                          <a:ea typeface="DengXian" charset="-122"/>
                          <a:cs typeface="DengXian" charset="-122"/>
                        </a:rPr>
                        <a:t>Japan</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Harvard_College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49586">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FF0000"/>
                          </a:solidFill>
                          <a:effectLst/>
                          <a:latin typeface="DengXian" charset="-122"/>
                          <a:ea typeface="DengXian" charset="-122"/>
                          <a:cs typeface="DengXian" charset="-122"/>
                        </a:rPr>
                        <a:t>Taiwan</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Massachusetts_Institute_of_Technology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49586">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DengXian" charset="-122"/>
                          <a:ea typeface="DengXian" charset="-122"/>
                          <a:cs typeface="DengXian" charset="-122"/>
                        </a:rPr>
                        <a:t>Israel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American_University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49586">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South_Korea</a:t>
                      </a:r>
                      <a:endParaRPr lang="en-US" sz="2000" b="0" i="0" u="none" strike="noStrike" dirty="0">
                        <a:solidFill>
                          <a:srgbClr val="000000"/>
                        </a:solidFill>
                        <a:effectLst/>
                        <a:latin typeface="DengXian" charset="-122"/>
                        <a:ea typeface="DengXian" charset="-122"/>
                        <a:cs typeface="DengXian" charset="-122"/>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University_of_Michigan</a:t>
                      </a:r>
                      <a:endParaRPr lang="en-US" sz="2000" b="0" i="0" u="none" strike="noStrike" dirty="0">
                        <a:solidFill>
                          <a:srgbClr val="000000"/>
                        </a:solidFill>
                        <a:effectLst/>
                        <a:latin typeface="DengXian" charset="-122"/>
                        <a:ea typeface="DengXian" charset="-122"/>
                        <a:cs typeface="DengXian" charset="-122"/>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49586">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DengXian" charset="-122"/>
                          <a:ea typeface="DengXian" charset="-122"/>
                          <a:cs typeface="DengXian" charset="-122"/>
                        </a:rPr>
                        <a:t>Argentina</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FF0000"/>
                          </a:solidFill>
                          <a:effectLst/>
                          <a:latin typeface="DengXian" charset="-122"/>
                          <a:ea typeface="DengXian" charset="-122"/>
                          <a:cs typeface="DengXian" charset="-122"/>
                        </a:rPr>
                        <a:t>Columbia_University</a:t>
                      </a:r>
                      <a:endParaRPr lang="en-US" sz="2000" b="0" i="0" u="none" strike="noStrike" dirty="0">
                        <a:solidFill>
                          <a:srgbClr val="FF0000"/>
                        </a:solidFill>
                        <a:effectLst/>
                        <a:latin typeface="DengXian" charset="-122"/>
                        <a:ea typeface="DengXian" charset="-122"/>
                        <a:cs typeface="DengXian" charset="-122"/>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49586">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France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Princeton_University</a:t>
                      </a:r>
                      <a:endParaRPr lang="en-US" sz="2000" b="0" i="0" u="none" strike="noStrike" dirty="0">
                        <a:solidFill>
                          <a:srgbClr val="000000"/>
                        </a:solidFill>
                        <a:effectLst/>
                        <a:latin typeface="DengXian" charset="-122"/>
                        <a:ea typeface="DengXian" charset="-122"/>
                        <a:cs typeface="DengXian" charset="-122"/>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49586">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Philippines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Emory_University</a:t>
                      </a:r>
                      <a:endParaRPr lang="en-US" sz="2000" b="0" i="0" u="none" strike="noStrike" dirty="0">
                        <a:solidFill>
                          <a:srgbClr val="000000"/>
                        </a:solidFill>
                        <a:effectLst/>
                        <a:latin typeface="DengXian" charset="-122"/>
                        <a:ea typeface="DengXian" charset="-122"/>
                        <a:cs typeface="DengXian" charset="-122"/>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49586">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Hungary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Vanderbilt_University</a:t>
                      </a:r>
                      <a:endParaRPr lang="en-US" sz="2000" b="0" i="0" u="none" strike="noStrike" dirty="0">
                        <a:solidFill>
                          <a:srgbClr val="000000"/>
                        </a:solidFill>
                        <a:effectLst/>
                        <a:latin typeface="DengXian" charset="-122"/>
                        <a:ea typeface="DengXian" charset="-122"/>
                        <a:cs typeface="DengXian" charset="-122"/>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49586">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FF0000"/>
                          </a:solidFill>
                          <a:effectLst/>
                          <a:latin typeface="DengXian" charset="-122"/>
                          <a:ea typeface="DengXian" charset="-122"/>
                          <a:cs typeface="DengXian" charset="-122"/>
                        </a:rPr>
                        <a:t>North_Korea</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University_of_Notre_Dame</a:t>
                      </a:r>
                      <a:endParaRPr lang="en-US" sz="2000" b="0" i="0" u="none" strike="noStrike" dirty="0">
                        <a:solidFill>
                          <a:srgbClr val="000000"/>
                        </a:solidFill>
                        <a:effectLst/>
                        <a:latin typeface="DengXian" charset="-122"/>
                        <a:ea typeface="DengXian" charset="-122"/>
                        <a:cs typeface="DengXian" charset="-122"/>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49586">
                <a:tc>
                  <a:txBody>
                    <a:bodyPr/>
                    <a:lstStyle/>
                    <a:p>
                      <a:pPr algn="ctr" fontAlgn="ctr"/>
                      <a:r>
                        <a:rPr lang="en-US" altLang="zh-CN" sz="2000" b="0" i="0" u="none" strike="noStrike">
                          <a:solidFill>
                            <a:srgbClr val="000000"/>
                          </a:solidFill>
                          <a:effectLst/>
                          <a:latin typeface="DengXian" charset="-122"/>
                          <a:ea typeface="DengXian" charset="-122"/>
                          <a:cs typeface="DengXian" charset="-122"/>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a:solidFill>
                            <a:srgbClr val="000000"/>
                          </a:solidFill>
                          <a:effectLst/>
                          <a:latin typeface="DengXian" charset="-122"/>
                          <a:ea typeface="DengXian" charset="-122"/>
                          <a:cs typeface="DengXian" charset="-122"/>
                        </a:rPr>
                        <a:t>Hong_Kong</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err="1">
                          <a:solidFill>
                            <a:srgbClr val="000000"/>
                          </a:solidFill>
                          <a:effectLst/>
                          <a:latin typeface="DengXian" charset="-122"/>
                          <a:ea typeface="DengXian" charset="-122"/>
                          <a:cs typeface="DengXian" charset="-122"/>
                        </a:rPr>
                        <a:t>Texas_A&amp;M_University</a:t>
                      </a:r>
                      <a:endParaRPr lang="en-US" sz="2000" b="0" i="0" u="none" strike="noStrike" dirty="0">
                        <a:solidFill>
                          <a:srgbClr val="000000"/>
                        </a:solidFill>
                        <a:effectLst/>
                        <a:latin typeface="DengXian" charset="-122"/>
                        <a:ea typeface="DengXian" charset="-122"/>
                        <a:cs typeface="DengXian" charset="-122"/>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7891199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人类文化史的定量研究</a:t>
            </a:r>
            <a:endParaRPr kumimoji="1" lang="zh-CN" altLang="en-US" dirty="0"/>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34</a:t>
            </a:fld>
            <a:endParaRPr lang="zh-CN" altLang="en-US">
              <a:solidFill>
                <a:prstClr val="black">
                  <a:tint val="75000"/>
                </a:prstClr>
              </a:solidFill>
            </a:endParaRPr>
          </a:p>
        </p:txBody>
      </p:sp>
      <p:pic>
        <p:nvPicPr>
          <p:cNvPr id="11" name="图片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817961"/>
            <a:ext cx="5652120" cy="1907016"/>
          </a:xfrm>
          <a:prstGeom prst="rect">
            <a:avLst/>
          </a:prstGeom>
        </p:spPr>
      </p:pic>
      <p:pic>
        <p:nvPicPr>
          <p:cNvPr id="13" name="内容占位符 6"/>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4593952" y="2715358"/>
            <a:ext cx="4038600" cy="3804901"/>
          </a:xfrm>
          <a:prstGeom prst="rect">
            <a:avLst/>
          </a:prstGeom>
        </p:spPr>
      </p:pic>
      <p:pic>
        <p:nvPicPr>
          <p:cNvPr id="14" name="图片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100" y="2732293"/>
            <a:ext cx="3845236" cy="3804901"/>
          </a:xfrm>
          <a:prstGeom prst="rect">
            <a:avLst/>
          </a:prstGeom>
        </p:spPr>
      </p:pic>
      <p:sp>
        <p:nvSpPr>
          <p:cNvPr id="15" name="文本框 14"/>
          <p:cNvSpPr txBox="1"/>
          <p:nvPr/>
        </p:nvSpPr>
        <p:spPr>
          <a:xfrm>
            <a:off x="4754567" y="1046066"/>
            <a:ext cx="3877985" cy="1200329"/>
          </a:xfrm>
          <a:prstGeom prst="rect">
            <a:avLst/>
          </a:prstGeom>
          <a:noFill/>
        </p:spPr>
        <p:txBody>
          <a:bodyPr wrap="none" rtlCol="0">
            <a:spAutoFit/>
          </a:bodyPr>
          <a:lstStyle/>
          <a:p>
            <a:r>
              <a:rPr kumimoji="1" lang="en-US" altLang="zh-CN" sz="2400" dirty="0" smtClean="0">
                <a:latin typeface="Heiti SC Light" charset="-122"/>
                <a:ea typeface="Heiti SC Light" charset="-122"/>
                <a:cs typeface="Heiti SC Light" charset="-122"/>
              </a:rPr>
              <a:t>Science</a:t>
            </a:r>
            <a:r>
              <a:rPr kumimoji="1" lang="zh-CN" altLang="en-US" sz="2400" dirty="0" smtClean="0">
                <a:latin typeface="Heiti SC Light" charset="-122"/>
                <a:ea typeface="Heiti SC Light" charset="-122"/>
                <a:cs typeface="Heiti SC Light" charset="-122"/>
              </a:rPr>
              <a:t> </a:t>
            </a:r>
            <a:r>
              <a:rPr kumimoji="1" lang="en-US" altLang="zh-CN" sz="2400" dirty="0" smtClean="0">
                <a:latin typeface="Heiti SC Light" charset="-122"/>
                <a:ea typeface="Heiti SC Light" charset="-122"/>
                <a:cs typeface="Heiti SC Light" charset="-122"/>
              </a:rPr>
              <a:t>2014</a:t>
            </a:r>
          </a:p>
          <a:p>
            <a:r>
              <a:rPr kumimoji="1" lang="zh-CN" altLang="en-US" sz="2400" dirty="0" smtClean="0">
                <a:latin typeface="Heiti SC Light" charset="-122"/>
                <a:ea typeface="Heiti SC Light" charset="-122"/>
                <a:cs typeface="Heiti SC Light" charset="-122"/>
              </a:rPr>
              <a:t>利用知识图谱中的名人信息</a:t>
            </a:r>
            <a:endParaRPr kumimoji="1" lang="en-US" altLang="zh-CN" sz="2400" dirty="0" smtClean="0">
              <a:latin typeface="Heiti SC Light" charset="-122"/>
              <a:ea typeface="Heiti SC Light" charset="-122"/>
              <a:cs typeface="Heiti SC Light" charset="-122"/>
            </a:endParaRPr>
          </a:p>
          <a:p>
            <a:r>
              <a:rPr kumimoji="1" lang="zh-CN" altLang="en-US" sz="2400" dirty="0" smtClean="0">
                <a:latin typeface="Heiti SC Light" charset="-122"/>
                <a:ea typeface="Heiti SC Light" charset="-122"/>
                <a:cs typeface="Heiti SC Light" charset="-122"/>
                <a:sym typeface="Wingdings"/>
              </a:rPr>
              <a:t>出生地点  死亡地点</a:t>
            </a:r>
            <a:endParaRPr kumimoji="1" lang="zh-CN" altLang="en-US" sz="2400" dirty="0">
              <a:latin typeface="Heiti SC Light" charset="-122"/>
              <a:ea typeface="Heiti SC Light" charset="-122"/>
              <a:cs typeface="Heiti SC Light" charset="-122"/>
            </a:endParaRPr>
          </a:p>
        </p:txBody>
      </p:sp>
      <p:sp>
        <p:nvSpPr>
          <p:cNvPr id="16" name="矩形 15"/>
          <p:cNvSpPr/>
          <p:nvPr/>
        </p:nvSpPr>
        <p:spPr>
          <a:xfrm>
            <a:off x="1094957" y="6488668"/>
            <a:ext cx="2563522" cy="369332"/>
          </a:xfrm>
          <a:prstGeom prst="rect">
            <a:avLst/>
          </a:prstGeom>
        </p:spPr>
        <p:txBody>
          <a:bodyPr wrap="none">
            <a:spAutoFit/>
          </a:bodyPr>
          <a:lstStyle/>
          <a:p>
            <a:r>
              <a:rPr lang="en-US" altLang="zh-CN">
                <a:latin typeface="Heiti SC Light" charset="-122"/>
                <a:ea typeface="Heiti SC Light" charset="-122"/>
                <a:cs typeface="Heiti SC Light" charset="-122"/>
              </a:rPr>
              <a:t>Winckelmann </a:t>
            </a:r>
            <a:r>
              <a:rPr lang="en-US" altLang="zh-CN" smtClean="0">
                <a:latin typeface="Heiti SC Light" charset="-122"/>
                <a:ea typeface="Heiti SC Light" charset="-122"/>
                <a:cs typeface="Heiti SC Light" charset="-122"/>
              </a:rPr>
              <a:t>Corpus</a:t>
            </a:r>
            <a:endParaRPr lang="en-US" altLang="zh-CN" sz="4800" dirty="0">
              <a:effectLst/>
              <a:latin typeface="Heiti SC Light" charset="-122"/>
              <a:ea typeface="Heiti SC Light" charset="-122"/>
              <a:cs typeface="Heiti SC Light" charset="-122"/>
            </a:endParaRPr>
          </a:p>
        </p:txBody>
      </p:sp>
      <p:sp>
        <p:nvSpPr>
          <p:cNvPr id="17" name="矩形 16"/>
          <p:cNvSpPr/>
          <p:nvPr/>
        </p:nvSpPr>
        <p:spPr>
          <a:xfrm>
            <a:off x="5997375" y="6488668"/>
            <a:ext cx="1221809" cy="369332"/>
          </a:xfrm>
          <a:prstGeom prst="rect">
            <a:avLst/>
          </a:prstGeom>
        </p:spPr>
        <p:txBody>
          <a:bodyPr wrap="none">
            <a:spAutoFit/>
          </a:bodyPr>
          <a:lstStyle/>
          <a:p>
            <a:r>
              <a:rPr lang="en-US" altLang="zh-CN" smtClean="0">
                <a:latin typeface="Heiti SC Light" charset="-122"/>
                <a:ea typeface="Heiti SC Light" charset="-122"/>
                <a:cs typeface="Heiti SC Light" charset="-122"/>
              </a:rPr>
              <a:t>Freebase</a:t>
            </a:r>
            <a:endParaRPr lang="en-US" altLang="zh-CN" sz="4800" dirty="0">
              <a:effectLst/>
              <a:latin typeface="Heiti SC Light" charset="-122"/>
              <a:ea typeface="Heiti SC Light" charset="-122"/>
              <a:cs typeface="Heiti SC Light" charset="-122"/>
            </a:endParaRPr>
          </a:p>
        </p:txBody>
      </p:sp>
    </p:spTree>
    <p:extLst>
      <p:ext uri="{BB962C8B-B14F-4D97-AF65-F5344CB8AC3E}">
        <p14:creationId xmlns:p14="http://schemas.microsoft.com/office/powerpoint/2010/main" val="1706280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社会知识图谱</a:t>
            </a:r>
            <a:endParaRPr lang="en-US" dirty="0"/>
          </a:p>
        </p:txBody>
      </p:sp>
      <p:sp>
        <p:nvSpPr>
          <p:cNvPr id="6" name="内容占位符 5"/>
          <p:cNvSpPr>
            <a:spLocks noGrp="1"/>
          </p:cNvSpPr>
          <p:nvPr>
            <p:ph idx="1"/>
          </p:nvPr>
        </p:nvSpPr>
        <p:spPr/>
        <p:txBody>
          <a:bodyPr/>
          <a:lstStyle/>
          <a:p>
            <a:r>
              <a:rPr lang="zh-CN" altLang="en-US" dirty="0" smtClean="0"/>
              <a:t>利用知识图谱标注社会网络用户兴趣</a:t>
            </a:r>
            <a:endParaRPr lang="en-US" dirty="0"/>
          </a:p>
        </p:txBody>
      </p:sp>
      <p:sp>
        <p:nvSpPr>
          <p:cNvPr id="5" name="幻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35</a:t>
            </a:fld>
            <a:endParaRPr lang="zh-CN" altLang="en-US">
              <a:solidFill>
                <a:prstClr val="black">
                  <a:tint val="75000"/>
                </a:prstClr>
              </a:solidFill>
            </a:endParaRPr>
          </a:p>
        </p:txBody>
      </p:sp>
      <p:pic>
        <p:nvPicPr>
          <p:cNvPr id="7" name="图片 6"/>
          <p:cNvPicPr>
            <a:picLocks noChangeAspect="1"/>
          </p:cNvPicPr>
          <p:nvPr/>
        </p:nvPicPr>
        <p:blipFill>
          <a:blip r:embed="rId2"/>
          <a:stretch>
            <a:fillRect/>
          </a:stretch>
        </p:blipFill>
        <p:spPr>
          <a:xfrm>
            <a:off x="0" y="2156832"/>
            <a:ext cx="9144000" cy="2929944"/>
          </a:xfrm>
          <a:prstGeom prst="rect">
            <a:avLst/>
          </a:prstGeom>
        </p:spPr>
      </p:pic>
      <p:sp>
        <p:nvSpPr>
          <p:cNvPr id="8" name="矩形 7"/>
          <p:cNvSpPr/>
          <p:nvPr/>
        </p:nvSpPr>
        <p:spPr>
          <a:xfrm>
            <a:off x="0" y="6234481"/>
            <a:ext cx="9144000" cy="646331"/>
          </a:xfrm>
          <a:prstGeom prst="rect">
            <a:avLst/>
          </a:prstGeom>
        </p:spPr>
        <p:txBody>
          <a:bodyPr wrap="square">
            <a:spAutoFit/>
          </a:bodyPr>
          <a:lstStyle/>
          <a:p>
            <a:r>
              <a:rPr lang="en-US" altLang="zh-CN" dirty="0">
                <a:solidFill>
                  <a:srgbClr val="222222"/>
                </a:solidFill>
                <a:latin typeface="DengXian" charset="-122"/>
                <a:ea typeface="DengXian" charset="-122"/>
                <a:cs typeface="DengXian" charset="-122"/>
              </a:rPr>
              <a:t>Yang, </a:t>
            </a:r>
            <a:r>
              <a:rPr lang="en-US" altLang="zh-CN" dirty="0" err="1">
                <a:solidFill>
                  <a:srgbClr val="222222"/>
                </a:solidFill>
                <a:latin typeface="DengXian" charset="-122"/>
                <a:ea typeface="DengXian" charset="-122"/>
                <a:cs typeface="DengXian" charset="-122"/>
              </a:rPr>
              <a:t>Zhilin</a:t>
            </a:r>
            <a:r>
              <a:rPr lang="en-US" altLang="zh-CN" dirty="0">
                <a:solidFill>
                  <a:srgbClr val="222222"/>
                </a:solidFill>
                <a:latin typeface="DengXian" charset="-122"/>
                <a:ea typeface="DengXian" charset="-122"/>
                <a:cs typeface="DengXian" charset="-122"/>
              </a:rPr>
              <a:t>, </a:t>
            </a:r>
            <a:r>
              <a:rPr lang="en-US" altLang="zh-CN" dirty="0" err="1">
                <a:solidFill>
                  <a:srgbClr val="222222"/>
                </a:solidFill>
                <a:latin typeface="DengXian" charset="-122"/>
                <a:ea typeface="DengXian" charset="-122"/>
                <a:cs typeface="DengXian" charset="-122"/>
              </a:rPr>
              <a:t>Jie</a:t>
            </a:r>
            <a:r>
              <a:rPr lang="en-US" altLang="zh-CN" dirty="0">
                <a:solidFill>
                  <a:srgbClr val="222222"/>
                </a:solidFill>
                <a:latin typeface="DengXian" charset="-122"/>
                <a:ea typeface="DengXian" charset="-122"/>
                <a:cs typeface="DengXian" charset="-122"/>
              </a:rPr>
              <a:t> Tang, and William Cohen. </a:t>
            </a:r>
            <a:r>
              <a:rPr lang="en-US" altLang="zh-CN" dirty="0" smtClean="0">
                <a:solidFill>
                  <a:srgbClr val="222222"/>
                </a:solidFill>
                <a:latin typeface="DengXian" charset="-122"/>
                <a:ea typeface="DengXian" charset="-122"/>
                <a:cs typeface="DengXian" charset="-122"/>
              </a:rPr>
              <a:t>Multi-Modal </a:t>
            </a:r>
            <a:r>
              <a:rPr lang="en-US" altLang="zh-CN" dirty="0">
                <a:solidFill>
                  <a:srgbClr val="222222"/>
                </a:solidFill>
                <a:latin typeface="DengXian" charset="-122"/>
                <a:ea typeface="DengXian" charset="-122"/>
                <a:cs typeface="DengXian" charset="-122"/>
              </a:rPr>
              <a:t>Bayesian </a:t>
            </a:r>
            <a:r>
              <a:rPr lang="en-US" altLang="zh-CN" dirty="0" err="1">
                <a:solidFill>
                  <a:srgbClr val="222222"/>
                </a:solidFill>
                <a:latin typeface="DengXian" charset="-122"/>
                <a:ea typeface="DengXian" charset="-122"/>
                <a:cs typeface="DengXian" charset="-122"/>
              </a:rPr>
              <a:t>Embeddings</a:t>
            </a:r>
            <a:r>
              <a:rPr lang="en-US" altLang="zh-CN" dirty="0">
                <a:solidFill>
                  <a:srgbClr val="222222"/>
                </a:solidFill>
                <a:latin typeface="DengXian" charset="-122"/>
                <a:ea typeface="DengXian" charset="-122"/>
                <a:cs typeface="DengXian" charset="-122"/>
              </a:rPr>
              <a:t> for Learning Social Knowledge Graphs</a:t>
            </a:r>
            <a:r>
              <a:rPr lang="en-US" altLang="zh-CN" dirty="0" smtClean="0">
                <a:solidFill>
                  <a:srgbClr val="222222"/>
                </a:solidFill>
                <a:latin typeface="DengXian" charset="-122"/>
                <a:ea typeface="DengXian" charset="-122"/>
                <a:cs typeface="DengXian" charset="-122"/>
              </a:rPr>
              <a:t>.</a:t>
            </a:r>
            <a:r>
              <a:rPr lang="zh-CN" altLang="en-US" dirty="0" smtClean="0">
                <a:solidFill>
                  <a:srgbClr val="222222"/>
                </a:solidFill>
                <a:latin typeface="DengXian" charset="-122"/>
                <a:ea typeface="DengXian" charset="-122"/>
                <a:cs typeface="DengXian" charset="-122"/>
              </a:rPr>
              <a:t> </a:t>
            </a:r>
            <a:r>
              <a:rPr lang="en-US" altLang="zh-CN" dirty="0" smtClean="0">
                <a:solidFill>
                  <a:srgbClr val="222222"/>
                </a:solidFill>
                <a:latin typeface="DengXian" charset="-122"/>
                <a:ea typeface="DengXian" charset="-122"/>
                <a:cs typeface="DengXian" charset="-122"/>
              </a:rPr>
              <a:t>AAAI</a:t>
            </a:r>
            <a:r>
              <a:rPr lang="zh-CN" altLang="en-US" dirty="0" smtClean="0">
                <a:solidFill>
                  <a:srgbClr val="222222"/>
                </a:solidFill>
                <a:latin typeface="DengXian" charset="-122"/>
                <a:ea typeface="DengXian" charset="-122"/>
                <a:cs typeface="DengXian" charset="-122"/>
              </a:rPr>
              <a:t> </a:t>
            </a:r>
            <a:r>
              <a:rPr lang="en-US" altLang="zh-CN" dirty="0" smtClean="0">
                <a:solidFill>
                  <a:srgbClr val="222222"/>
                </a:solidFill>
                <a:latin typeface="DengXian" charset="-122"/>
                <a:ea typeface="DengXian" charset="-122"/>
                <a:cs typeface="DengXian" charset="-122"/>
              </a:rPr>
              <a:t>2016.</a:t>
            </a:r>
            <a:endParaRPr lang="en-US" dirty="0">
              <a:latin typeface="DengXian" charset="-122"/>
              <a:ea typeface="DengXian" charset="-122"/>
              <a:cs typeface="DengXian" charset="-122"/>
            </a:endParaRPr>
          </a:p>
        </p:txBody>
      </p:sp>
      <p:sp>
        <p:nvSpPr>
          <p:cNvPr id="9" name="矩形 8"/>
          <p:cNvSpPr/>
          <p:nvPr/>
        </p:nvSpPr>
        <p:spPr>
          <a:xfrm>
            <a:off x="1763688" y="3717032"/>
            <a:ext cx="7272808"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564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知识表示学习研究展望</a:t>
            </a:r>
            <a:endParaRPr lang="en-US" dirty="0"/>
          </a:p>
        </p:txBody>
      </p:sp>
      <p:sp>
        <p:nvSpPr>
          <p:cNvPr id="3" name="内容占位符 2"/>
          <p:cNvSpPr>
            <a:spLocks noGrp="1"/>
          </p:cNvSpPr>
          <p:nvPr>
            <p:ph idx="1"/>
          </p:nvPr>
        </p:nvSpPr>
        <p:spPr/>
        <p:txBody>
          <a:bodyPr/>
          <a:lstStyle/>
          <a:p>
            <a:endParaRPr lang="en-US" dirty="0" smtClean="0"/>
          </a:p>
          <a:p>
            <a:r>
              <a:rPr lang="zh-CN" altLang="en-US" dirty="0" smtClean="0"/>
              <a:t>用于社会知识计算，如学术网络中的专家标注</a:t>
            </a:r>
            <a:r>
              <a:rPr lang="zh-CN" altLang="en-US" dirty="0" smtClean="0"/>
              <a:t>等</a:t>
            </a:r>
            <a:endParaRPr lang="en-US" altLang="zh-CN" dirty="0" smtClean="0"/>
          </a:p>
          <a:p>
            <a:endParaRPr lang="en-US" dirty="0"/>
          </a:p>
          <a:p>
            <a:r>
              <a:rPr lang="zh-CN" altLang="en-US" dirty="0" smtClean="0"/>
              <a:t>构建带有关系标签的社会网络，更精确地建立用户关系</a:t>
            </a:r>
            <a:endParaRPr lang="en-US" altLang="zh-CN" dirty="0" smtClean="0"/>
          </a:p>
          <a:p>
            <a:endParaRPr lang="en-US" dirty="0"/>
          </a:p>
          <a:p>
            <a:r>
              <a:rPr lang="zh-CN" altLang="en-US" dirty="0" smtClean="0"/>
              <a:t>用于计算社会学，辅助进行面向人类历史等包含丰富人类知识的相关研究</a:t>
            </a:r>
            <a:endParaRPr lang="en-US" dirty="0"/>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36</a:t>
            </a:fld>
            <a:endParaRPr lang="zh-CN" altLang="en-US">
              <a:solidFill>
                <a:prstClr val="black">
                  <a:tint val="75000"/>
                </a:prstClr>
              </a:solidFill>
            </a:endParaRPr>
          </a:p>
        </p:txBody>
      </p:sp>
    </p:spTree>
    <p:extLst>
      <p:ext uri="{BB962C8B-B14F-4D97-AF65-F5344CB8AC3E}">
        <p14:creationId xmlns:p14="http://schemas.microsoft.com/office/powerpoint/2010/main" val="139639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总结</a:t>
            </a:r>
            <a:endParaRPr kumimoji="1" lang="zh-CN" altLang="en-US" dirty="0"/>
          </a:p>
        </p:txBody>
      </p:sp>
      <p:sp>
        <p:nvSpPr>
          <p:cNvPr id="3" name="内容占位符 2"/>
          <p:cNvSpPr>
            <a:spLocks noGrp="1"/>
          </p:cNvSpPr>
          <p:nvPr>
            <p:ph idx="1"/>
          </p:nvPr>
        </p:nvSpPr>
        <p:spPr/>
        <p:txBody>
          <a:bodyPr>
            <a:normAutofit/>
          </a:bodyPr>
          <a:lstStyle/>
          <a:p>
            <a:pPr algn="just">
              <a:lnSpc>
                <a:spcPct val="120000"/>
              </a:lnSpc>
            </a:pPr>
            <a:r>
              <a:rPr kumimoji="1" lang="zh-CN" altLang="en-US" dirty="0" smtClean="0"/>
              <a:t>分布式表示将研究对象</a:t>
            </a:r>
            <a:r>
              <a:rPr kumimoji="1" lang="zh-CN" altLang="en-US" dirty="0" smtClean="0">
                <a:solidFill>
                  <a:srgbClr val="FF0000"/>
                </a:solidFill>
              </a:rPr>
              <a:t>语义信息</a:t>
            </a:r>
            <a:r>
              <a:rPr kumimoji="1" lang="zh-CN" altLang="en-US" dirty="0" smtClean="0"/>
              <a:t>编码到</a:t>
            </a:r>
            <a:r>
              <a:rPr kumimoji="1" lang="zh-CN" altLang="en-US" dirty="0" smtClean="0">
                <a:solidFill>
                  <a:srgbClr val="FF0000"/>
                </a:solidFill>
              </a:rPr>
              <a:t>低维向量空间</a:t>
            </a:r>
            <a:r>
              <a:rPr kumimoji="1" lang="zh-CN" altLang="en-US" dirty="0" smtClean="0"/>
              <a:t>中</a:t>
            </a:r>
            <a:endParaRPr kumimoji="1" lang="en-US" altLang="zh-CN" dirty="0" smtClean="0"/>
          </a:p>
          <a:p>
            <a:pPr algn="just">
              <a:lnSpc>
                <a:spcPct val="120000"/>
              </a:lnSpc>
            </a:pPr>
            <a:r>
              <a:rPr kumimoji="1" lang="zh-CN" altLang="en-US" dirty="0" smtClean="0"/>
              <a:t>分布式表示可有效解决社会计算中对象间语义计算问题</a:t>
            </a:r>
            <a:endParaRPr kumimoji="1" lang="en-US" altLang="zh-CN" dirty="0" smtClean="0"/>
          </a:p>
          <a:p>
            <a:pPr algn="just">
              <a:lnSpc>
                <a:spcPct val="120000"/>
              </a:lnSpc>
            </a:pPr>
            <a:r>
              <a:rPr kumimoji="1" lang="zh-CN" altLang="en-US" dirty="0" smtClean="0"/>
              <a:t>分布式表示已被广泛应用于汉字、词汇、词义、实体、短语、句子、文档、网络和知识的表示</a:t>
            </a:r>
            <a:endParaRPr kumimoji="1" lang="en-US" altLang="zh-CN" dirty="0"/>
          </a:p>
          <a:p>
            <a:pPr algn="just">
              <a:lnSpc>
                <a:spcPct val="120000"/>
              </a:lnSpc>
            </a:pPr>
            <a:r>
              <a:rPr kumimoji="1" lang="zh-CN" altLang="en-US" dirty="0" smtClean="0"/>
              <a:t>分布式表示和深度学习技术已在社会计算和计算社会科学中崭露头角，并将发挥更大作用</a:t>
            </a:r>
            <a:endParaRPr kumimoji="1" lang="en-US" altLang="zh-CN" dirty="0"/>
          </a:p>
          <a:p>
            <a:pPr lvl="1" algn="just">
              <a:lnSpc>
                <a:spcPct val="120000"/>
              </a:lnSpc>
            </a:pPr>
            <a:endParaRPr kumimoji="1" lang="zh-CN" altLang="en-US" dirty="0"/>
          </a:p>
          <a:p>
            <a:endParaRPr kumimoji="1" lang="zh-CN" altLang="en-US" dirty="0"/>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37</a:t>
            </a:fld>
            <a:endParaRPr lang="zh-CN" altLang="en-US">
              <a:solidFill>
                <a:prstClr val="black">
                  <a:tint val="75000"/>
                </a:prstClr>
              </a:solidFill>
            </a:endParaRPr>
          </a:p>
        </p:txBody>
      </p:sp>
    </p:spTree>
    <p:extLst>
      <p:ext uri="{BB962C8B-B14F-4D97-AF65-F5344CB8AC3E}">
        <p14:creationId xmlns:p14="http://schemas.microsoft.com/office/powerpoint/2010/main" val="30909625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a:xfrm>
            <a:off x="0" y="2132856"/>
            <a:ext cx="9144000" cy="1470025"/>
          </a:xfrm>
        </p:spPr>
        <p:txBody>
          <a:bodyPr>
            <a:normAutofit/>
          </a:bodyPr>
          <a:lstStyle/>
          <a:p>
            <a:r>
              <a:rPr lang="zh-CN" altLang="en-US" sz="7200" dirty="0" smtClean="0"/>
              <a:t>表示学习论坛</a:t>
            </a:r>
            <a:endParaRPr lang="en-US" sz="7200" dirty="0"/>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38</a:t>
            </a:fld>
            <a:endParaRPr lang="zh-CN" altLang="en-US">
              <a:solidFill>
                <a:prstClr val="black">
                  <a:tint val="75000"/>
                </a:prstClr>
              </a:solidFill>
            </a:endParaRPr>
          </a:p>
        </p:txBody>
      </p:sp>
      <p:sp>
        <p:nvSpPr>
          <p:cNvPr id="7" name="矩形 6"/>
          <p:cNvSpPr/>
          <p:nvPr/>
        </p:nvSpPr>
        <p:spPr>
          <a:xfrm>
            <a:off x="3248560" y="981473"/>
            <a:ext cx="2646878" cy="830997"/>
          </a:xfrm>
          <a:prstGeom prst="rect">
            <a:avLst/>
          </a:prstGeom>
        </p:spPr>
        <p:txBody>
          <a:bodyPr wrap="none">
            <a:spAutoFit/>
          </a:bodyPr>
          <a:lstStyle/>
          <a:p>
            <a:pPr algn="ctr"/>
            <a:r>
              <a:rPr lang="zh-CN" altLang="en-US" sz="4800" dirty="0">
                <a:latin typeface="DengXian" charset="-122"/>
                <a:ea typeface="DengXian" charset="-122"/>
                <a:cs typeface="DengXian" charset="-122"/>
              </a:rPr>
              <a:t>欢迎</a:t>
            </a:r>
            <a:r>
              <a:rPr lang="zh-CN" altLang="en-US" sz="4800" dirty="0" smtClean="0">
                <a:latin typeface="DengXian" charset="-122"/>
                <a:ea typeface="DengXian" charset="-122"/>
                <a:cs typeface="DengXian" charset="-122"/>
              </a:rPr>
              <a:t>参加</a:t>
            </a:r>
            <a:endParaRPr lang="en-US" altLang="zh-CN" sz="4800" dirty="0" smtClean="0">
              <a:latin typeface="DengXian" charset="-122"/>
              <a:ea typeface="DengXian" charset="-122"/>
              <a:cs typeface="DengXian" charset="-122"/>
            </a:endParaRPr>
          </a:p>
        </p:txBody>
      </p:sp>
      <p:sp>
        <p:nvSpPr>
          <p:cNvPr id="8" name="矩形 7"/>
          <p:cNvSpPr/>
          <p:nvPr/>
        </p:nvSpPr>
        <p:spPr>
          <a:xfrm>
            <a:off x="1959745" y="3954725"/>
            <a:ext cx="5224508" cy="1323439"/>
          </a:xfrm>
          <a:prstGeom prst="rect">
            <a:avLst/>
          </a:prstGeom>
        </p:spPr>
        <p:txBody>
          <a:bodyPr wrap="none">
            <a:spAutoFit/>
          </a:bodyPr>
          <a:lstStyle/>
          <a:p>
            <a:pPr algn="ctr"/>
            <a:r>
              <a:rPr lang="en-US" altLang="zh-CN" sz="4000" dirty="0" smtClean="0">
                <a:latin typeface="DengXian" charset="-122"/>
                <a:ea typeface="DengXian" charset="-122"/>
                <a:cs typeface="DengXian" charset="-122"/>
              </a:rPr>
              <a:t>10</a:t>
            </a:r>
            <a:r>
              <a:rPr lang="zh-CN" altLang="en-US" sz="4000" dirty="0" smtClean="0">
                <a:latin typeface="DengXian" charset="-122"/>
                <a:ea typeface="DengXian" charset="-122"/>
                <a:cs typeface="DengXian" charset="-122"/>
              </a:rPr>
              <a:t>月</a:t>
            </a:r>
            <a:r>
              <a:rPr lang="en-US" altLang="zh-CN" sz="4000" dirty="0" smtClean="0">
                <a:latin typeface="DengXian" charset="-122"/>
                <a:ea typeface="DengXian" charset="-122"/>
                <a:cs typeface="DengXian" charset="-122"/>
              </a:rPr>
              <a:t>30</a:t>
            </a:r>
            <a:r>
              <a:rPr lang="zh-CN" altLang="en-US" sz="4000" dirty="0" smtClean="0">
                <a:latin typeface="DengXian" charset="-122"/>
                <a:ea typeface="DengXian" charset="-122"/>
                <a:cs typeface="DengXian" charset="-122"/>
              </a:rPr>
              <a:t>日  </a:t>
            </a:r>
            <a:r>
              <a:rPr lang="en-US" altLang="zh-CN" sz="4000" dirty="0" smtClean="0">
                <a:latin typeface="DengXian" charset="-122"/>
                <a:ea typeface="DengXian" charset="-122"/>
                <a:cs typeface="DengXian" charset="-122"/>
              </a:rPr>
              <a:t>10:00-12:30</a:t>
            </a:r>
          </a:p>
          <a:p>
            <a:pPr algn="ctr"/>
            <a:r>
              <a:rPr lang="zh-CN" altLang="en-US" sz="4000" dirty="0" smtClean="0">
                <a:latin typeface="DengXian" charset="-122"/>
                <a:ea typeface="DengXian" charset="-122"/>
                <a:cs typeface="DengXian" charset="-122"/>
              </a:rPr>
              <a:t>白鹿会馆二号会议室</a:t>
            </a:r>
            <a:endParaRPr lang="en-US" altLang="zh-CN" sz="4000" dirty="0">
              <a:latin typeface="DengXian" charset="-122"/>
              <a:ea typeface="DengXian" charset="-122"/>
              <a:cs typeface="DengXian" charset="-122"/>
            </a:endParaRPr>
          </a:p>
        </p:txBody>
      </p:sp>
    </p:spTree>
    <p:extLst>
      <p:ext uri="{BB962C8B-B14F-4D97-AF65-F5344CB8AC3E}">
        <p14:creationId xmlns:p14="http://schemas.microsoft.com/office/powerpoint/2010/main" val="1796961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normAutofit/>
          </a:bodyPr>
          <a:lstStyle/>
          <a:p>
            <a:r>
              <a:rPr lang="zh-CN" altLang="en-US" sz="7200" dirty="0" smtClean="0"/>
              <a:t>感谢各位老师同学</a:t>
            </a:r>
            <a:endParaRPr lang="en-US" sz="7200" dirty="0"/>
          </a:p>
        </p:txBody>
      </p:sp>
      <p:sp>
        <p:nvSpPr>
          <p:cNvPr id="11" name="副标题 10"/>
          <p:cNvSpPr>
            <a:spLocks noGrp="1"/>
          </p:cNvSpPr>
          <p:nvPr>
            <p:ph type="subTitle" idx="1"/>
          </p:nvPr>
        </p:nvSpPr>
        <p:spPr/>
        <p:txBody>
          <a:bodyPr/>
          <a:lstStyle/>
          <a:p>
            <a:r>
              <a:rPr lang="en-US" altLang="zh-CN" dirty="0"/>
              <a:t>http://</a:t>
            </a:r>
            <a:r>
              <a:rPr lang="en-US" altLang="zh-CN" dirty="0" err="1"/>
              <a:t>nlp.csai.tsinghua.edu.cn</a:t>
            </a:r>
            <a:r>
              <a:rPr lang="en-US" altLang="zh-CN" dirty="0"/>
              <a:t>/~</a:t>
            </a:r>
            <a:r>
              <a:rPr lang="en-US" altLang="zh-CN" dirty="0" err="1"/>
              <a:t>lzy</a:t>
            </a:r>
            <a:r>
              <a:rPr lang="en-US" altLang="zh-CN" dirty="0"/>
              <a:t>/</a:t>
            </a:r>
          </a:p>
          <a:p>
            <a:endParaRPr lang="en-US"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0" y="3302000"/>
            <a:ext cx="3556000" cy="3556000"/>
          </a:xfrm>
          <a:prstGeom prst="rect">
            <a:avLst/>
          </a:prstGeom>
        </p:spPr>
      </p:pic>
    </p:spTree>
    <p:extLst>
      <p:ext uri="{BB962C8B-B14F-4D97-AF65-F5344CB8AC3E}">
        <p14:creationId xmlns:p14="http://schemas.microsoft.com/office/powerpoint/2010/main" val="2137970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基于符号的表示方案</a:t>
            </a:r>
            <a:endParaRPr lang="zh-CN" altLang="en-US" dirty="0"/>
          </a:p>
        </p:txBody>
      </p:sp>
      <p:sp>
        <p:nvSpPr>
          <p:cNvPr id="8" name="矩形 7"/>
          <p:cNvSpPr/>
          <p:nvPr/>
        </p:nvSpPr>
        <p:spPr>
          <a:xfrm>
            <a:off x="936866" y="2611005"/>
            <a:ext cx="881973" cy="584775"/>
          </a:xfrm>
          <a:prstGeom prst="rect">
            <a:avLst/>
          </a:prstGeom>
          <a:noFill/>
        </p:spPr>
        <p:txBody>
          <a:bodyPr wrap="none" lIns="91440" tIns="45720" rIns="91440" bIns="45720">
            <a:spAutoFit/>
          </a:bodyPr>
          <a:lstStyle/>
          <a:p>
            <a:pPr algn="ctr"/>
            <a:r>
              <a:rPr lang="en-US" altLang="zh-CN" sz="320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sun</a:t>
            </a:r>
            <a:endParaRPr lang="zh-CN" altLang="en-US" sz="3200" cap="none" spc="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9" name="文本框 8"/>
          <p:cNvSpPr txBox="1"/>
          <p:nvPr/>
        </p:nvSpPr>
        <p:spPr>
          <a:xfrm>
            <a:off x="1979713" y="1787625"/>
            <a:ext cx="5973110" cy="584775"/>
          </a:xfrm>
          <a:prstGeom prst="rect">
            <a:avLst/>
          </a:prstGeom>
          <a:noFill/>
        </p:spPr>
        <p:txBody>
          <a:bodyPr wrap="none" rtlCol="0">
            <a:spAutoFit/>
          </a:bodyPr>
          <a:lstStyle/>
          <a:p>
            <a:r>
              <a:rPr lang="en-US" altLang="zh-CN" sz="3200" dirty="0" smtClean="0">
                <a:solidFill>
                  <a:schemeClr val="tx2"/>
                </a:solidFill>
              </a:rPr>
              <a:t>[0, 0, 0, 0, 0, 0, 0, 0, </a:t>
            </a:r>
            <a:r>
              <a:rPr lang="en-US" altLang="zh-CN" sz="3200" dirty="0" smtClean="0">
                <a:solidFill>
                  <a:srgbClr val="FF0000"/>
                </a:solidFill>
              </a:rPr>
              <a:t>1</a:t>
            </a:r>
            <a:r>
              <a:rPr lang="en-US" altLang="zh-CN" sz="3200" dirty="0" smtClean="0">
                <a:solidFill>
                  <a:schemeClr val="tx2"/>
                </a:solidFill>
              </a:rPr>
              <a:t>, 0, 0, 0, 0, …]</a:t>
            </a:r>
            <a:endParaRPr lang="zh-CN" altLang="en-US" sz="3200" dirty="0">
              <a:solidFill>
                <a:schemeClr val="tx2"/>
              </a:solidFill>
            </a:endParaRPr>
          </a:p>
        </p:txBody>
      </p:sp>
      <p:sp>
        <p:nvSpPr>
          <p:cNvPr id="10" name="文本框 9"/>
          <p:cNvSpPr txBox="1"/>
          <p:nvPr/>
        </p:nvSpPr>
        <p:spPr>
          <a:xfrm>
            <a:off x="1979713" y="2672560"/>
            <a:ext cx="5973110" cy="584775"/>
          </a:xfrm>
          <a:prstGeom prst="rect">
            <a:avLst/>
          </a:prstGeom>
          <a:noFill/>
        </p:spPr>
        <p:txBody>
          <a:bodyPr wrap="none" rtlCol="0">
            <a:spAutoFit/>
          </a:bodyPr>
          <a:lstStyle/>
          <a:p>
            <a:r>
              <a:rPr lang="en-US" altLang="zh-CN" sz="3200" dirty="0" smtClean="0">
                <a:solidFill>
                  <a:schemeClr val="tx2"/>
                </a:solidFill>
              </a:rPr>
              <a:t>[0, 0, 0, 0, 0, 0, 0, </a:t>
            </a:r>
            <a:r>
              <a:rPr lang="en-US" altLang="zh-CN" sz="3200" dirty="0" smtClean="0">
                <a:solidFill>
                  <a:srgbClr val="FF0000"/>
                </a:solidFill>
              </a:rPr>
              <a:t>1</a:t>
            </a:r>
            <a:r>
              <a:rPr lang="en-US" altLang="zh-CN" sz="3200" dirty="0" smtClean="0">
                <a:solidFill>
                  <a:schemeClr val="tx2"/>
                </a:solidFill>
              </a:rPr>
              <a:t>, 0, 0, 0, 0, 0, …]</a:t>
            </a:r>
            <a:endParaRPr lang="zh-CN" altLang="en-US" sz="3200" dirty="0">
              <a:solidFill>
                <a:schemeClr val="tx2"/>
              </a:solidFill>
            </a:endParaRPr>
          </a:p>
        </p:txBody>
      </p:sp>
      <p:sp>
        <p:nvSpPr>
          <p:cNvPr id="13" name="矩形 12"/>
          <p:cNvSpPr/>
          <p:nvPr/>
        </p:nvSpPr>
        <p:spPr>
          <a:xfrm>
            <a:off x="914522" y="1787625"/>
            <a:ext cx="912429" cy="584775"/>
          </a:xfrm>
          <a:prstGeom prst="rect">
            <a:avLst/>
          </a:prstGeom>
          <a:noFill/>
        </p:spPr>
        <p:txBody>
          <a:bodyPr wrap="none" lIns="91440" tIns="45720" rIns="91440" bIns="45720">
            <a:spAutoFit/>
          </a:bodyPr>
          <a:lstStyle/>
          <a:p>
            <a:pPr algn="ctr"/>
            <a:r>
              <a:rPr lang="en-US" altLang="zh-CN" sz="320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star</a:t>
            </a:r>
            <a:endParaRPr lang="zh-CN" altLang="en-US" sz="3200" cap="none" spc="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5" name="矩形 14"/>
          <p:cNvSpPr/>
          <p:nvPr/>
        </p:nvSpPr>
        <p:spPr>
          <a:xfrm>
            <a:off x="1475656" y="4365104"/>
            <a:ext cx="4093246" cy="523220"/>
          </a:xfrm>
          <a:prstGeom prst="rect">
            <a:avLst/>
          </a:prstGeom>
          <a:noFill/>
        </p:spPr>
        <p:txBody>
          <a:bodyPr wrap="square" lIns="91440" tIns="45720" rIns="91440" bIns="45720">
            <a:spAutoFit/>
          </a:bodyPr>
          <a:lstStyle/>
          <a:p>
            <a:pPr algn="ctr"/>
            <a:r>
              <a:rPr lang="en-US" altLang="zh-CN" sz="2800" dirty="0" err="1" smtClean="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sim</a:t>
            </a:r>
            <a:r>
              <a:rPr lang="en-US" altLang="zh-CN" sz="2800" dirty="0" smtClean="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(star,</a:t>
            </a:r>
            <a:r>
              <a:rPr lang="zh-CN" altLang="en-US" sz="2800" dirty="0" smtClean="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en-US" altLang="zh-CN" sz="2800" dirty="0" smtClean="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sun)</a:t>
            </a:r>
            <a:r>
              <a:rPr lang="zh-CN" altLang="en-US" sz="2800" dirty="0" smtClean="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en-US" altLang="zh-CN" sz="2800" cap="none" spc="0" dirty="0" smtClean="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en-US" altLang="zh-CN" sz="2800" cap="none" spc="0" dirty="0" smtClean="0">
                <a:ln w="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0</a:t>
            </a:r>
            <a:endParaRPr lang="zh-CN" altLang="en-US" sz="2800" cap="none" spc="0" dirty="0">
              <a:ln w="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3"/>
          <a:stretch>
            <a:fillRect/>
          </a:stretch>
        </p:blipFill>
        <p:spPr>
          <a:xfrm>
            <a:off x="6084168" y="4289017"/>
            <a:ext cx="683681" cy="675394"/>
          </a:xfrm>
          <a:prstGeom prst="rect">
            <a:avLst/>
          </a:prstGeom>
        </p:spPr>
      </p:pic>
      <p:sp>
        <p:nvSpPr>
          <p:cNvPr id="3" name="幻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4</a:t>
            </a:fld>
            <a:endParaRPr lang="zh-CN" altLang="en-US">
              <a:solidFill>
                <a:prstClr val="black">
                  <a:tint val="75000"/>
                </a:prstClr>
              </a:solidFill>
            </a:endParaRPr>
          </a:p>
        </p:txBody>
      </p:sp>
    </p:spTree>
    <p:extLst>
      <p:ext uri="{BB962C8B-B14F-4D97-AF65-F5344CB8AC3E}">
        <p14:creationId xmlns:p14="http://schemas.microsoft.com/office/powerpoint/2010/main" val="13558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基于符号的表示方案</a:t>
            </a:r>
            <a:endParaRPr lang="zh-CN" altLang="en-US"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844824"/>
            <a:ext cx="3240360" cy="3240360"/>
          </a:xfrm>
          <a:prstGeom prst="rect">
            <a:avLst/>
          </a:prstGeom>
        </p:spPr>
      </p:pic>
      <p:sp>
        <p:nvSpPr>
          <p:cNvPr id="6" name="TextBox 5"/>
          <p:cNvSpPr txBox="1"/>
          <p:nvPr/>
        </p:nvSpPr>
        <p:spPr>
          <a:xfrm>
            <a:off x="1115616" y="5260885"/>
            <a:ext cx="2736304" cy="523220"/>
          </a:xfrm>
          <a:prstGeom prst="rect">
            <a:avLst/>
          </a:prstGeom>
          <a:noFill/>
        </p:spPr>
        <p:txBody>
          <a:bodyPr wrap="square" rtlCol="0">
            <a:spAutoFit/>
          </a:bodyPr>
          <a:lstStyle/>
          <a:p>
            <a:r>
              <a:rPr lang="en-US" altLang="zh-CN" sz="2800" dirty="0" smtClean="0">
                <a:latin typeface="DengXian" charset="-122"/>
                <a:ea typeface="DengXian" charset="-122"/>
                <a:cs typeface="DengXian" charset="-122"/>
              </a:rPr>
              <a:t>N</a:t>
            </a:r>
            <a:r>
              <a:rPr lang="zh-CN" altLang="en-US" sz="2800" dirty="0" smtClean="0">
                <a:latin typeface="DengXian" charset="-122"/>
                <a:ea typeface="DengXian" charset="-122"/>
                <a:cs typeface="DengXian" charset="-122"/>
              </a:rPr>
              <a:t>个节点的网络</a:t>
            </a:r>
            <a:endParaRPr lang="zh-CN" altLang="en-US" sz="2800" dirty="0">
              <a:latin typeface="DengXian" charset="-122"/>
              <a:ea typeface="DengXian" charset="-122"/>
              <a:cs typeface="DengXian" charset="-122"/>
            </a:endParaRPr>
          </a:p>
        </p:txBody>
      </p:sp>
      <p:sp>
        <p:nvSpPr>
          <p:cNvPr id="7" name="TextBox 6"/>
          <p:cNvSpPr txBox="1"/>
          <p:nvPr/>
        </p:nvSpPr>
        <p:spPr>
          <a:xfrm>
            <a:off x="4716016" y="5241117"/>
            <a:ext cx="3960440" cy="1384995"/>
          </a:xfrm>
          <a:prstGeom prst="rect">
            <a:avLst/>
          </a:prstGeom>
          <a:noFill/>
        </p:spPr>
        <p:txBody>
          <a:bodyPr wrap="square" rtlCol="0">
            <a:spAutoFit/>
          </a:bodyPr>
          <a:lstStyle/>
          <a:p>
            <a:r>
              <a:rPr lang="zh-CN" altLang="en-US" sz="2800" dirty="0" smtClean="0">
                <a:latin typeface="DengXian" charset="-122"/>
                <a:ea typeface="DengXian" charset="-122"/>
                <a:cs typeface="DengXian" charset="-122"/>
              </a:rPr>
              <a:t>            邻接矩阵</a:t>
            </a:r>
            <a:endParaRPr lang="en-US" altLang="zh-CN" sz="2800" dirty="0" smtClean="0">
              <a:latin typeface="DengXian" charset="-122"/>
              <a:ea typeface="DengXian" charset="-122"/>
              <a:cs typeface="DengXian" charset="-122"/>
            </a:endParaRPr>
          </a:p>
          <a:p>
            <a:r>
              <a:rPr lang="zh-CN" altLang="en-US" sz="2800" dirty="0" smtClean="0">
                <a:latin typeface="DengXian" charset="-122"/>
                <a:ea typeface="DengXian" charset="-122"/>
                <a:cs typeface="DengXian" charset="-122"/>
              </a:rPr>
              <a:t>需要</a:t>
            </a:r>
            <a:r>
              <a:rPr lang="en-US" altLang="zh-CN" sz="2800" dirty="0" smtClean="0">
                <a:latin typeface="DengXian" charset="-122"/>
                <a:ea typeface="DengXian" charset="-122"/>
                <a:cs typeface="DengXian" charset="-122"/>
              </a:rPr>
              <a:t>N×N</a:t>
            </a:r>
            <a:r>
              <a:rPr lang="zh-CN" altLang="en-US" sz="2800" dirty="0" smtClean="0">
                <a:latin typeface="DengXian" charset="-122"/>
                <a:ea typeface="DengXian" charset="-122"/>
                <a:cs typeface="DengXian" charset="-122"/>
              </a:rPr>
              <a:t>个元素来表示</a:t>
            </a:r>
            <a:endParaRPr lang="en-US" altLang="zh-CN" sz="2800" dirty="0" smtClean="0">
              <a:latin typeface="DengXian" charset="-122"/>
              <a:ea typeface="DengXian" charset="-122"/>
              <a:cs typeface="DengXian" charset="-122"/>
            </a:endParaRPr>
          </a:p>
          <a:p>
            <a:r>
              <a:rPr lang="zh-CN" altLang="en-US" sz="2800" dirty="0" smtClean="0">
                <a:latin typeface="DengXian" charset="-122"/>
                <a:ea typeface="DengXian" charset="-122"/>
                <a:cs typeface="DengXian" charset="-122"/>
              </a:rPr>
              <a:t>稀疏！不利于存储计算</a:t>
            </a:r>
            <a:endParaRPr lang="zh-CN" altLang="en-US" sz="2800" dirty="0">
              <a:latin typeface="DengXian" charset="-122"/>
              <a:ea typeface="DengXian" charset="-122"/>
              <a:cs typeface="DengXian" charset="-122"/>
            </a:endParaRPr>
          </a:p>
        </p:txBody>
      </p:sp>
      <p:sp>
        <p:nvSpPr>
          <p:cNvPr id="9" name="内容占位符 8"/>
          <p:cNvSpPr>
            <a:spLocks noGrp="1"/>
          </p:cNvSpPr>
          <p:nvPr>
            <p:ph idx="1"/>
          </p:nvPr>
        </p:nvSpPr>
        <p:spPr/>
        <p:txBody>
          <a:bodyPr/>
          <a:lstStyle/>
          <a:p>
            <a:endParaRPr lang="en-US" dirty="0"/>
          </a:p>
        </p:txBody>
      </p:sp>
      <p:pic>
        <p:nvPicPr>
          <p:cNvPr id="10" name="内容占位符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268" y="1877504"/>
            <a:ext cx="3175000" cy="3175000"/>
          </a:xfrm>
          <a:prstGeom prst="rect">
            <a:avLst/>
          </a:prstGeom>
        </p:spPr>
      </p:pic>
      <p:sp>
        <p:nvSpPr>
          <p:cNvPr id="3" name="幻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5</a:t>
            </a:fld>
            <a:endParaRPr lang="zh-CN" altLang="en-US">
              <a:solidFill>
                <a:prstClr val="black">
                  <a:tint val="75000"/>
                </a:prstClr>
              </a:solidFill>
            </a:endParaRPr>
          </a:p>
        </p:txBody>
      </p:sp>
    </p:spTree>
    <p:extLst>
      <p:ext uri="{BB962C8B-B14F-4D97-AF65-F5344CB8AC3E}">
        <p14:creationId xmlns:p14="http://schemas.microsoft.com/office/powerpoint/2010/main" val="240363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latin typeface="DengXian" charset="-122"/>
              </a:rPr>
              <a:t>分布式表示方案</a:t>
            </a:r>
            <a:endParaRPr lang="zh-CN" altLang="en-US" dirty="0">
              <a:latin typeface="DengXian" charset="-122"/>
            </a:endParaRPr>
          </a:p>
        </p:txBody>
      </p:sp>
      <p:sp>
        <p:nvSpPr>
          <p:cNvPr id="12" name="内容占位符 11"/>
          <p:cNvSpPr>
            <a:spLocks noGrp="1"/>
          </p:cNvSpPr>
          <p:nvPr>
            <p:ph idx="1"/>
          </p:nvPr>
        </p:nvSpPr>
        <p:spPr/>
        <p:txBody>
          <a:bodyPr/>
          <a:lstStyle/>
          <a:p>
            <a:r>
              <a:rPr lang="en-US" altLang="zh-CN" dirty="0" smtClean="0">
                <a:latin typeface="DengXian" charset="-122"/>
                <a:ea typeface="DengXian" charset="-122"/>
                <a:cs typeface="DengXian" charset="-122"/>
              </a:rPr>
              <a:t>Distributed Representation</a:t>
            </a:r>
          </a:p>
          <a:p>
            <a:r>
              <a:rPr lang="zh-CN" altLang="en-US" dirty="0" smtClean="0">
                <a:latin typeface="DengXian" charset="-122"/>
              </a:rPr>
              <a:t>对象均</a:t>
            </a:r>
            <a:r>
              <a:rPr lang="zh-CN" altLang="en-US" dirty="0" smtClean="0">
                <a:latin typeface="DengXian" charset="-122"/>
                <a:ea typeface="DengXian" charset="-122"/>
                <a:cs typeface="DengXian" charset="-122"/>
              </a:rPr>
              <a:t>被表示成</a:t>
            </a:r>
            <a:r>
              <a:rPr lang="zh-CN" altLang="en-US" dirty="0" smtClean="0">
                <a:solidFill>
                  <a:srgbClr val="FF0000"/>
                </a:solidFill>
                <a:latin typeface="DengXian" charset="-122"/>
                <a:ea typeface="DengXian" charset="-122"/>
                <a:cs typeface="DengXian" charset="-122"/>
              </a:rPr>
              <a:t>稠密、实值、低维</a:t>
            </a:r>
            <a:r>
              <a:rPr lang="zh-CN" altLang="en-US" dirty="0" smtClean="0">
                <a:latin typeface="DengXian" charset="-122"/>
                <a:ea typeface="DengXian" charset="-122"/>
                <a:cs typeface="DengXian" charset="-122"/>
              </a:rPr>
              <a:t>向量</a:t>
            </a:r>
            <a:endParaRPr lang="en-US" altLang="zh-CN" dirty="0" smtClean="0">
              <a:latin typeface="DengXian" charset="-122"/>
              <a:ea typeface="DengXian" charset="-122"/>
              <a:cs typeface="DengXian" charset="-122"/>
            </a:endParaRPr>
          </a:p>
        </p:txBody>
      </p:sp>
      <p:pic>
        <p:nvPicPr>
          <p:cNvPr id="2" name="图片 1"/>
          <p:cNvPicPr>
            <a:picLocks noChangeAspect="1"/>
          </p:cNvPicPr>
          <p:nvPr/>
        </p:nvPicPr>
        <p:blipFill>
          <a:blip r:embed="rId3"/>
          <a:stretch>
            <a:fillRect/>
          </a:stretch>
        </p:blipFill>
        <p:spPr>
          <a:xfrm>
            <a:off x="971600" y="2564904"/>
            <a:ext cx="7200800" cy="3541377"/>
          </a:xfrm>
          <a:prstGeom prst="rect">
            <a:avLst/>
          </a:prstGeom>
        </p:spPr>
      </p:pic>
      <p:sp>
        <p:nvSpPr>
          <p:cNvPr id="3" name="幻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6</a:t>
            </a:fld>
            <a:endParaRPr lang="zh-CN" altLang="en-US">
              <a:solidFill>
                <a:prstClr val="black">
                  <a:tint val="75000"/>
                </a:prstClr>
              </a:solidFill>
            </a:endParaRPr>
          </a:p>
        </p:txBody>
      </p:sp>
    </p:spTree>
    <p:extLst>
      <p:ext uri="{BB962C8B-B14F-4D97-AF65-F5344CB8AC3E}">
        <p14:creationId xmlns:p14="http://schemas.microsoft.com/office/powerpoint/2010/main" val="20491404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分布式表示的优势</a:t>
            </a:r>
            <a:endParaRPr lang="zh-CN" altLang="en-US" dirty="0"/>
          </a:p>
        </p:txBody>
      </p:sp>
      <p:sp>
        <p:nvSpPr>
          <p:cNvPr id="7" name="内容占位符 6"/>
          <p:cNvSpPr>
            <a:spLocks noGrp="1"/>
          </p:cNvSpPr>
          <p:nvPr>
            <p:ph idx="1"/>
          </p:nvPr>
        </p:nvSpPr>
        <p:spPr/>
        <p:txBody>
          <a:bodyPr/>
          <a:lstStyle/>
          <a:p>
            <a:r>
              <a:rPr lang="zh-CN" altLang="en-US" dirty="0" smtClean="0"/>
              <a:t>解决社会计算中对象间的</a:t>
            </a:r>
            <a:r>
              <a:rPr lang="zh-CN" altLang="en-US" b="1" dirty="0" smtClean="0">
                <a:solidFill>
                  <a:srgbClr val="FF0000"/>
                </a:solidFill>
              </a:rPr>
              <a:t>语义计算</a:t>
            </a:r>
            <a:r>
              <a:rPr lang="zh-CN" altLang="en-US" dirty="0" smtClean="0"/>
              <a:t>问题</a:t>
            </a:r>
            <a:endParaRPr lang="en-US" altLang="zh-CN" dirty="0" smtClean="0"/>
          </a:p>
        </p:txBody>
      </p:sp>
      <p:sp>
        <p:nvSpPr>
          <p:cNvPr id="5" name="幻灯片编号占位符 4"/>
          <p:cNvSpPr>
            <a:spLocks noGrp="1"/>
          </p:cNvSpPr>
          <p:nvPr>
            <p:ph type="sldNum" sz="quarter" idx="12"/>
          </p:nvPr>
        </p:nvSpPr>
        <p:spPr/>
        <p:txBody>
          <a:bodyPr/>
          <a:lstStyle/>
          <a:p>
            <a:fld id="{0C913308-F349-4B6D-A68A-DD1791B4A57B}" type="slidenum">
              <a:rPr lang="zh-CN" altLang="en-US" smtClean="0"/>
              <a:pPr/>
              <a:t>7</a:t>
            </a:fld>
            <a:endParaRPr lang="zh-CN" altLang="en-US"/>
          </a:p>
        </p:txBody>
      </p:sp>
      <p:sp>
        <p:nvSpPr>
          <p:cNvPr id="44" name="左箭头 43"/>
          <p:cNvSpPr/>
          <p:nvPr/>
        </p:nvSpPr>
        <p:spPr>
          <a:xfrm flipH="1">
            <a:off x="2339009" y="3669492"/>
            <a:ext cx="812661" cy="505404"/>
          </a:xfrm>
          <a:prstGeom prst="leftArrow">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000">
              <a:solidFill>
                <a:schemeClr val="bg1"/>
              </a:solidFill>
              <a:latin typeface="DengXian" charset="-122"/>
              <a:ea typeface="DengXian" charset="-122"/>
              <a:cs typeface="DengXian" charset="-122"/>
            </a:endParaRPr>
          </a:p>
        </p:txBody>
      </p:sp>
      <p:grpSp>
        <p:nvGrpSpPr>
          <p:cNvPr id="2" name="组合 1"/>
          <p:cNvGrpSpPr/>
          <p:nvPr/>
        </p:nvGrpSpPr>
        <p:grpSpPr>
          <a:xfrm>
            <a:off x="3195124" y="2525592"/>
            <a:ext cx="2623082" cy="2543190"/>
            <a:chOff x="3267133" y="3195779"/>
            <a:chExt cx="2623082" cy="2543190"/>
          </a:xfrm>
        </p:grpSpPr>
        <p:pic>
          <p:nvPicPr>
            <p:cNvPr id="6" name="图片 5"/>
            <p:cNvPicPr>
              <a:picLocks noChangeAspect="1"/>
            </p:cNvPicPr>
            <p:nvPr/>
          </p:nvPicPr>
          <p:blipFill>
            <a:blip r:embed="rId3"/>
            <a:stretch>
              <a:fillRect/>
            </a:stretch>
          </p:blipFill>
          <p:spPr>
            <a:xfrm>
              <a:off x="3267133" y="3195779"/>
              <a:ext cx="2623082" cy="2543190"/>
            </a:xfrm>
            <a:prstGeom prst="rect">
              <a:avLst/>
            </a:prstGeom>
          </p:spPr>
        </p:pic>
        <p:pic>
          <p:nvPicPr>
            <p:cNvPr id="2052" name="Picture 4" descr="http://colah.github.io/posts/2014-07-NLP-RNNs-Representations/img/Socher-ImageClass-tSN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870"/>
            <a:stretch/>
          </p:blipFill>
          <p:spPr bwMode="auto">
            <a:xfrm>
              <a:off x="3400096" y="3222004"/>
              <a:ext cx="2449964" cy="219003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6" name="文本框 45"/>
          <p:cNvSpPr txBox="1"/>
          <p:nvPr/>
        </p:nvSpPr>
        <p:spPr>
          <a:xfrm>
            <a:off x="3244977" y="5095007"/>
            <a:ext cx="2616184" cy="52322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altLang="en-US" sz="2800" dirty="0" smtClean="0">
                <a:latin typeface="DengXian" charset="-122"/>
                <a:ea typeface="DengXian" charset="-122"/>
                <a:cs typeface="DengXian" charset="-122"/>
              </a:rPr>
              <a:t>统一语义空间</a:t>
            </a:r>
            <a:endParaRPr lang="zh-CN" altLang="en-US" sz="2800" dirty="0">
              <a:latin typeface="DengXian" charset="-122"/>
              <a:ea typeface="DengXian" charset="-122"/>
              <a:cs typeface="DengXian" charset="-122"/>
            </a:endParaRPr>
          </a:p>
        </p:txBody>
      </p:sp>
      <p:sp>
        <p:nvSpPr>
          <p:cNvPr id="19" name="圆角矩形 18"/>
          <p:cNvSpPr/>
          <p:nvPr/>
        </p:nvSpPr>
        <p:spPr>
          <a:xfrm>
            <a:off x="6588223" y="2204864"/>
            <a:ext cx="2376265" cy="3578285"/>
          </a:xfrm>
          <a:prstGeom prst="roundRect">
            <a:avLst>
              <a:gd name="adj" fmla="val 904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DengXian" charset="-122"/>
              <a:ea typeface="DengXian" charset="-122"/>
              <a:cs typeface="DengXian" charset="-122"/>
            </a:endParaRPr>
          </a:p>
        </p:txBody>
      </p:sp>
      <p:sp>
        <p:nvSpPr>
          <p:cNvPr id="20" name="流程图: 过程 15"/>
          <p:cNvSpPr/>
          <p:nvPr/>
        </p:nvSpPr>
        <p:spPr>
          <a:xfrm>
            <a:off x="6732239" y="4673641"/>
            <a:ext cx="2093497" cy="82147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DengXian" charset="-122"/>
                <a:ea typeface="DengXian" charset="-122"/>
                <a:cs typeface="DengXian" charset="-122"/>
              </a:rPr>
              <a:t>社会网络分析</a:t>
            </a:r>
          </a:p>
        </p:txBody>
      </p:sp>
      <p:sp>
        <p:nvSpPr>
          <p:cNvPr id="21" name="流程图: 过程 16"/>
          <p:cNvSpPr/>
          <p:nvPr/>
        </p:nvSpPr>
        <p:spPr>
          <a:xfrm>
            <a:off x="6728202" y="3608215"/>
            <a:ext cx="2093497" cy="79208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bg1"/>
                </a:solidFill>
                <a:latin typeface="DengXian" charset="-122"/>
                <a:ea typeface="DengXian" charset="-122"/>
                <a:cs typeface="DengXian" charset="-122"/>
              </a:rPr>
              <a:t>知识计算</a:t>
            </a:r>
            <a:endParaRPr lang="zh-CN" altLang="en-US" sz="2000" dirty="0">
              <a:solidFill>
                <a:schemeClr val="bg1"/>
              </a:solidFill>
              <a:latin typeface="DengXian" charset="-122"/>
              <a:ea typeface="DengXian" charset="-122"/>
              <a:cs typeface="DengXian" charset="-122"/>
            </a:endParaRPr>
          </a:p>
        </p:txBody>
      </p:sp>
      <p:sp>
        <p:nvSpPr>
          <p:cNvPr id="22" name="流程图: 过程 17"/>
          <p:cNvSpPr/>
          <p:nvPr/>
        </p:nvSpPr>
        <p:spPr>
          <a:xfrm>
            <a:off x="6732239" y="2551817"/>
            <a:ext cx="2093497" cy="7830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bg1"/>
                </a:solidFill>
                <a:latin typeface="DengXian" charset="-122"/>
                <a:ea typeface="DengXian" charset="-122"/>
                <a:cs typeface="DengXian" charset="-122"/>
              </a:rPr>
              <a:t>个性推荐</a:t>
            </a:r>
            <a:endParaRPr lang="zh-CN" altLang="en-US" sz="2000" dirty="0">
              <a:solidFill>
                <a:schemeClr val="bg1"/>
              </a:solidFill>
              <a:latin typeface="DengXian" charset="-122"/>
              <a:ea typeface="DengXian" charset="-122"/>
              <a:cs typeface="DengXian" charset="-122"/>
            </a:endParaRPr>
          </a:p>
        </p:txBody>
      </p:sp>
      <p:sp>
        <p:nvSpPr>
          <p:cNvPr id="23" name="圆角矩形 22"/>
          <p:cNvSpPr/>
          <p:nvPr/>
        </p:nvSpPr>
        <p:spPr>
          <a:xfrm>
            <a:off x="134114" y="2204864"/>
            <a:ext cx="1988873" cy="3578285"/>
          </a:xfrm>
          <a:prstGeom prst="roundRect">
            <a:avLst>
              <a:gd name="adj" fmla="val 904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DengXian" charset="-122"/>
              <a:ea typeface="DengXian" charset="-122"/>
              <a:cs typeface="DengXian" charset="-122"/>
            </a:endParaRPr>
          </a:p>
        </p:txBody>
      </p:sp>
      <p:sp>
        <p:nvSpPr>
          <p:cNvPr id="24" name="流程图: 过程 36"/>
          <p:cNvSpPr/>
          <p:nvPr/>
        </p:nvSpPr>
        <p:spPr>
          <a:xfrm>
            <a:off x="343703" y="4868020"/>
            <a:ext cx="1569694" cy="45485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bg1"/>
                </a:solidFill>
                <a:latin typeface="DengXian" charset="-122"/>
                <a:ea typeface="DengXian" charset="-122"/>
                <a:cs typeface="DengXian" charset="-122"/>
              </a:rPr>
              <a:t>用户</a:t>
            </a:r>
            <a:endParaRPr lang="zh-CN" altLang="en-US" sz="2000" dirty="0">
              <a:solidFill>
                <a:schemeClr val="bg1"/>
              </a:solidFill>
              <a:latin typeface="DengXian" charset="-122"/>
              <a:ea typeface="DengXian" charset="-122"/>
              <a:cs typeface="DengXian" charset="-122"/>
            </a:endParaRPr>
          </a:p>
        </p:txBody>
      </p:sp>
      <p:sp>
        <p:nvSpPr>
          <p:cNvPr id="25" name="流程图: 过程 37"/>
          <p:cNvSpPr/>
          <p:nvPr/>
        </p:nvSpPr>
        <p:spPr>
          <a:xfrm>
            <a:off x="343703" y="4069223"/>
            <a:ext cx="1569694" cy="45485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bg1"/>
                </a:solidFill>
                <a:latin typeface="DengXian" charset="-122"/>
                <a:ea typeface="DengXian" charset="-122"/>
                <a:cs typeface="DengXian" charset="-122"/>
              </a:rPr>
              <a:t>文本</a:t>
            </a:r>
            <a:endParaRPr lang="zh-CN" altLang="en-US" sz="2000" dirty="0">
              <a:solidFill>
                <a:schemeClr val="bg1"/>
              </a:solidFill>
              <a:latin typeface="DengXian" charset="-122"/>
              <a:ea typeface="DengXian" charset="-122"/>
              <a:cs typeface="DengXian" charset="-122"/>
            </a:endParaRPr>
          </a:p>
        </p:txBody>
      </p:sp>
      <p:sp>
        <p:nvSpPr>
          <p:cNvPr id="26" name="流程图: 过程 38"/>
          <p:cNvSpPr/>
          <p:nvPr/>
        </p:nvSpPr>
        <p:spPr>
          <a:xfrm>
            <a:off x="343701" y="3270426"/>
            <a:ext cx="1569694" cy="45485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bg1"/>
                </a:solidFill>
                <a:latin typeface="DengXian" charset="-122"/>
                <a:ea typeface="DengXian" charset="-122"/>
                <a:cs typeface="DengXian" charset="-122"/>
              </a:rPr>
              <a:t>产品</a:t>
            </a:r>
            <a:endParaRPr lang="zh-CN" altLang="en-US" sz="2000" dirty="0">
              <a:solidFill>
                <a:schemeClr val="bg1"/>
              </a:solidFill>
              <a:latin typeface="DengXian" charset="-122"/>
              <a:ea typeface="DengXian" charset="-122"/>
              <a:cs typeface="DengXian" charset="-122"/>
            </a:endParaRPr>
          </a:p>
        </p:txBody>
      </p:sp>
      <p:sp>
        <p:nvSpPr>
          <p:cNvPr id="27" name="流程图: 过程 40"/>
          <p:cNvSpPr/>
          <p:nvPr/>
        </p:nvSpPr>
        <p:spPr>
          <a:xfrm>
            <a:off x="343700" y="2471629"/>
            <a:ext cx="1569694" cy="45485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bg1"/>
                </a:solidFill>
                <a:latin typeface="DengXian" charset="-122"/>
                <a:ea typeface="DengXian" charset="-122"/>
                <a:cs typeface="DengXian" charset="-122"/>
              </a:rPr>
              <a:t>知识</a:t>
            </a:r>
            <a:endParaRPr lang="zh-CN" altLang="en-US" sz="2000" dirty="0">
              <a:solidFill>
                <a:schemeClr val="bg1"/>
              </a:solidFill>
              <a:latin typeface="DengXian" charset="-122"/>
              <a:ea typeface="DengXian" charset="-122"/>
              <a:cs typeface="DengXian" charset="-122"/>
            </a:endParaRPr>
          </a:p>
        </p:txBody>
      </p:sp>
      <p:sp>
        <p:nvSpPr>
          <p:cNvPr id="32" name="左箭头 31"/>
          <p:cNvSpPr/>
          <p:nvPr/>
        </p:nvSpPr>
        <p:spPr>
          <a:xfrm flipH="1">
            <a:off x="5695722" y="3694569"/>
            <a:ext cx="762379" cy="505404"/>
          </a:xfrm>
          <a:prstGeom prst="leftArrow">
            <a:avLst/>
          </a:prstGeom>
          <a:solidFill>
            <a:schemeClr val="bg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000">
              <a:solidFill>
                <a:schemeClr val="bg1"/>
              </a:solidFill>
              <a:latin typeface="DengXian" charset="-122"/>
              <a:ea typeface="DengXian" charset="-122"/>
              <a:cs typeface="DengXian" charset="-122"/>
            </a:endParaRPr>
          </a:p>
        </p:txBody>
      </p:sp>
    </p:spTree>
    <p:extLst>
      <p:ext uri="{BB962C8B-B14F-4D97-AF65-F5344CB8AC3E}">
        <p14:creationId xmlns:p14="http://schemas.microsoft.com/office/powerpoint/2010/main" val="94096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分布式表示的优势</a:t>
            </a:r>
            <a:endParaRPr lang="en-US" dirty="0"/>
          </a:p>
        </p:txBody>
      </p:sp>
      <p:sp>
        <p:nvSpPr>
          <p:cNvPr id="4" name="幻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a:t>
            </a:fld>
            <a:endParaRPr lang="zh-CN" altLang="en-US">
              <a:solidFill>
                <a:prstClr val="black">
                  <a:tint val="75000"/>
                </a:prstClr>
              </a:solidFill>
            </a:endParaRPr>
          </a:p>
        </p:txBody>
      </p:sp>
      <p:pic>
        <p:nvPicPr>
          <p:cNvPr id="6" name="内容占位符 5"/>
          <p:cNvPicPr>
            <a:picLocks noGrp="1" noChangeAspect="1"/>
          </p:cNvPicPr>
          <p:nvPr>
            <p:ph idx="1"/>
          </p:nvPr>
        </p:nvPicPr>
        <p:blipFill>
          <a:blip r:embed="rId2"/>
          <a:stretch>
            <a:fillRect/>
          </a:stretch>
        </p:blipFill>
        <p:spPr>
          <a:xfrm>
            <a:off x="1187624" y="1013866"/>
            <a:ext cx="4722433" cy="5472113"/>
          </a:xfrm>
          <a:prstGeom prst="rect">
            <a:avLst/>
          </a:prstGeom>
        </p:spPr>
      </p:pic>
      <p:sp>
        <p:nvSpPr>
          <p:cNvPr id="7" name="下箭头 6"/>
          <p:cNvSpPr/>
          <p:nvPr/>
        </p:nvSpPr>
        <p:spPr>
          <a:xfrm>
            <a:off x="7132857" y="2132856"/>
            <a:ext cx="669025" cy="2232248"/>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a:p>
        </p:txBody>
      </p:sp>
      <p:sp>
        <p:nvSpPr>
          <p:cNvPr id="8" name="文本框 7"/>
          <p:cNvSpPr txBox="1"/>
          <p:nvPr/>
        </p:nvSpPr>
        <p:spPr>
          <a:xfrm>
            <a:off x="6349114" y="1206403"/>
            <a:ext cx="2236510" cy="707886"/>
          </a:xfrm>
          <a:prstGeom prst="rect">
            <a:avLst/>
          </a:prstGeom>
          <a:noFill/>
        </p:spPr>
        <p:txBody>
          <a:bodyPr wrap="none" rtlCol="0">
            <a:spAutoFit/>
          </a:bodyPr>
          <a:lstStyle/>
          <a:p>
            <a:r>
              <a:rPr lang="zh-CN" altLang="en-US" sz="4000" b="1" dirty="0" smtClean="0">
                <a:solidFill>
                  <a:srgbClr val="FF0000"/>
                </a:solidFill>
                <a:latin typeface="DengXian" charset="-122"/>
                <a:ea typeface="DengXian" charset="-122"/>
                <a:cs typeface="DengXian" charset="-122"/>
              </a:rPr>
              <a:t>表层</a:t>
            </a:r>
            <a:r>
              <a:rPr lang="zh-CN" altLang="en-US" sz="4000" dirty="0" smtClean="0">
                <a:latin typeface="DengXian" charset="-122"/>
                <a:ea typeface="DengXian" charset="-122"/>
                <a:cs typeface="DengXian" charset="-122"/>
              </a:rPr>
              <a:t>数据</a:t>
            </a:r>
            <a:endParaRPr lang="en-US" sz="4000" dirty="0">
              <a:latin typeface="DengXian" charset="-122"/>
              <a:ea typeface="DengXian" charset="-122"/>
              <a:cs typeface="DengXian" charset="-122"/>
            </a:endParaRPr>
          </a:p>
        </p:txBody>
      </p:sp>
      <p:sp>
        <p:nvSpPr>
          <p:cNvPr id="9" name="文本框 8"/>
          <p:cNvSpPr txBox="1"/>
          <p:nvPr/>
        </p:nvSpPr>
        <p:spPr>
          <a:xfrm>
            <a:off x="6349114" y="4583671"/>
            <a:ext cx="2236510" cy="707886"/>
          </a:xfrm>
          <a:prstGeom prst="rect">
            <a:avLst/>
          </a:prstGeom>
          <a:noFill/>
        </p:spPr>
        <p:txBody>
          <a:bodyPr wrap="none" rtlCol="0">
            <a:spAutoFit/>
          </a:bodyPr>
          <a:lstStyle/>
          <a:p>
            <a:r>
              <a:rPr lang="zh-CN" altLang="en-US" sz="4000" b="1" dirty="0" smtClean="0">
                <a:solidFill>
                  <a:srgbClr val="FF0000"/>
                </a:solidFill>
                <a:latin typeface="DengXian" charset="-122"/>
                <a:ea typeface="DengXian" charset="-122"/>
                <a:cs typeface="DengXian" charset="-122"/>
              </a:rPr>
              <a:t>深层</a:t>
            </a:r>
            <a:r>
              <a:rPr lang="zh-CN" altLang="en-US" sz="4000" dirty="0" smtClean="0">
                <a:latin typeface="DengXian" charset="-122"/>
                <a:ea typeface="DengXian" charset="-122"/>
                <a:cs typeface="DengXian" charset="-122"/>
              </a:rPr>
              <a:t>语义</a:t>
            </a:r>
            <a:endParaRPr lang="en-US" sz="4000" dirty="0">
              <a:latin typeface="DengXian" charset="-122"/>
              <a:ea typeface="DengXian" charset="-122"/>
              <a:cs typeface="DengXian" charset="-122"/>
            </a:endParaRPr>
          </a:p>
        </p:txBody>
      </p:sp>
    </p:spTree>
    <p:extLst>
      <p:ext uri="{BB962C8B-B14F-4D97-AF65-F5344CB8AC3E}">
        <p14:creationId xmlns:p14="http://schemas.microsoft.com/office/powerpoint/2010/main" val="1426024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0" y="6244952"/>
            <a:ext cx="91440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多源异构的社会媒体信息</a:t>
            </a:r>
            <a:endParaRPr kumimoji="1" lang="zh-CN" altLang="en-US" sz="2800" dirty="0">
              <a:latin typeface="Times New Roman"/>
              <a:ea typeface="黑体"/>
              <a:cs typeface="Times New Roman"/>
            </a:endParaRPr>
          </a:p>
        </p:txBody>
      </p:sp>
      <p:sp>
        <p:nvSpPr>
          <p:cNvPr id="8" name="文本框 7"/>
          <p:cNvSpPr txBox="1"/>
          <p:nvPr/>
        </p:nvSpPr>
        <p:spPr>
          <a:xfrm>
            <a:off x="683568" y="4729175"/>
            <a:ext cx="367240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solidFill>
                  <a:srgbClr val="FF0000"/>
                </a:solidFill>
                <a:latin typeface="Times New Roman"/>
                <a:ea typeface="黑体"/>
                <a:cs typeface="Times New Roman"/>
              </a:rPr>
              <a:t>词汇表示</a:t>
            </a:r>
            <a:endParaRPr kumimoji="1" lang="zh-CN" altLang="en-US" sz="2800" dirty="0">
              <a:solidFill>
                <a:srgbClr val="FF0000"/>
              </a:solidFill>
              <a:latin typeface="Times New Roman"/>
              <a:ea typeface="黑体"/>
              <a:cs typeface="Times New Roman"/>
            </a:endParaRPr>
          </a:p>
        </p:txBody>
      </p:sp>
      <p:sp>
        <p:nvSpPr>
          <p:cNvPr id="10" name="上箭头 9"/>
          <p:cNvSpPr/>
          <p:nvPr/>
        </p:nvSpPr>
        <p:spPr>
          <a:xfrm>
            <a:off x="1403648" y="3420217"/>
            <a:ext cx="504056" cy="1201243"/>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11" name="文本框 10"/>
          <p:cNvSpPr txBox="1"/>
          <p:nvPr/>
        </p:nvSpPr>
        <p:spPr>
          <a:xfrm>
            <a:off x="683568" y="1548009"/>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实体表示</a:t>
            </a:r>
            <a:endParaRPr kumimoji="1" lang="zh-CN" altLang="en-US" sz="2800" dirty="0">
              <a:latin typeface="Times New Roman"/>
              <a:ea typeface="黑体"/>
              <a:cs typeface="Times New Roman"/>
            </a:endParaRPr>
          </a:p>
        </p:txBody>
      </p:sp>
      <p:sp>
        <p:nvSpPr>
          <p:cNvPr id="14" name="文本框 13"/>
          <p:cNvSpPr txBox="1"/>
          <p:nvPr/>
        </p:nvSpPr>
        <p:spPr>
          <a:xfrm>
            <a:off x="0" y="116632"/>
            <a:ext cx="91440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社会计算任务</a:t>
            </a:r>
            <a:endParaRPr kumimoji="1" lang="zh-CN" altLang="en-US" sz="2800" dirty="0">
              <a:latin typeface="Times New Roman"/>
              <a:ea typeface="黑体"/>
              <a:cs typeface="Times New Roman"/>
            </a:endParaRPr>
          </a:p>
        </p:txBody>
      </p:sp>
      <p:sp>
        <p:nvSpPr>
          <p:cNvPr id="15" name="文本框 14"/>
          <p:cNvSpPr txBox="1"/>
          <p:nvPr/>
        </p:nvSpPr>
        <p:spPr>
          <a:xfrm>
            <a:off x="683568" y="2844153"/>
            <a:ext cx="18002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solidFill>
                  <a:schemeClr val="dk1"/>
                </a:solidFill>
                <a:latin typeface="Times New Roman"/>
                <a:ea typeface="黑体"/>
                <a:cs typeface="Times New Roman"/>
              </a:rPr>
              <a:t>词义表示</a:t>
            </a:r>
            <a:endParaRPr kumimoji="1" lang="zh-CN" altLang="en-US" sz="2800" dirty="0">
              <a:solidFill>
                <a:schemeClr val="dk1"/>
              </a:solidFill>
              <a:latin typeface="Times New Roman"/>
              <a:ea typeface="黑体"/>
              <a:cs typeface="Times New Roman"/>
            </a:endParaRPr>
          </a:p>
        </p:txBody>
      </p:sp>
      <p:sp>
        <p:nvSpPr>
          <p:cNvPr id="16" name="文本框 15"/>
          <p:cNvSpPr txBox="1"/>
          <p:nvPr/>
        </p:nvSpPr>
        <p:spPr>
          <a:xfrm>
            <a:off x="2627784" y="2844153"/>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en-US" sz="2800" dirty="0" smtClean="0">
                <a:latin typeface="Times New Roman"/>
                <a:ea typeface="黑体"/>
                <a:cs typeface="Times New Roman"/>
              </a:rPr>
              <a:t>句子</a:t>
            </a:r>
            <a:r>
              <a:rPr kumimoji="1" lang="zh-CN" altLang="en-US" sz="2800" dirty="0" smtClean="0">
                <a:latin typeface="Times New Roman"/>
                <a:ea typeface="黑体"/>
                <a:cs typeface="Times New Roman"/>
              </a:rPr>
              <a:t>表示</a:t>
            </a:r>
            <a:endParaRPr kumimoji="1" lang="zh-CN" altLang="en-US" sz="2800" dirty="0">
              <a:latin typeface="Times New Roman"/>
              <a:ea typeface="黑体"/>
              <a:cs typeface="Times New Roman"/>
            </a:endParaRPr>
          </a:p>
        </p:txBody>
      </p:sp>
      <p:sp>
        <p:nvSpPr>
          <p:cNvPr id="17" name="文本框 16"/>
          <p:cNvSpPr txBox="1"/>
          <p:nvPr/>
        </p:nvSpPr>
        <p:spPr>
          <a:xfrm>
            <a:off x="6864093" y="2196160"/>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知识表示</a:t>
            </a:r>
            <a:endParaRPr kumimoji="1" lang="zh-CN" altLang="en-US" sz="2800" dirty="0">
              <a:latin typeface="Times New Roman"/>
              <a:ea typeface="黑体"/>
              <a:cs typeface="Times New Roman"/>
            </a:endParaRPr>
          </a:p>
        </p:txBody>
      </p:sp>
      <p:sp>
        <p:nvSpPr>
          <p:cNvPr id="20" name="上箭头 19"/>
          <p:cNvSpPr/>
          <p:nvPr/>
        </p:nvSpPr>
        <p:spPr>
          <a:xfrm>
            <a:off x="4036844" y="683969"/>
            <a:ext cx="1073103" cy="510374"/>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a:latin typeface="Times New Roman"/>
              <a:ea typeface="黑体"/>
              <a:cs typeface="Times New Roman"/>
            </a:endParaRPr>
          </a:p>
        </p:txBody>
      </p:sp>
      <p:sp>
        <p:nvSpPr>
          <p:cNvPr id="3" name="矩形 2"/>
          <p:cNvSpPr/>
          <p:nvPr/>
        </p:nvSpPr>
        <p:spPr>
          <a:xfrm>
            <a:off x="102549" y="1342077"/>
            <a:ext cx="8981629" cy="4683733"/>
          </a:xfrm>
          <a:prstGeom prst="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800">
              <a:latin typeface="Times New Roman"/>
              <a:ea typeface="黑体"/>
              <a:cs typeface="Times New Roman"/>
            </a:endParaRPr>
          </a:p>
        </p:txBody>
      </p:sp>
      <p:sp>
        <p:nvSpPr>
          <p:cNvPr id="24" name="上箭头 23"/>
          <p:cNvSpPr/>
          <p:nvPr/>
        </p:nvSpPr>
        <p:spPr>
          <a:xfrm>
            <a:off x="5610066" y="2938522"/>
            <a:ext cx="504056" cy="3172413"/>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18" name="文本框 17"/>
          <p:cNvSpPr txBox="1"/>
          <p:nvPr/>
        </p:nvSpPr>
        <p:spPr>
          <a:xfrm>
            <a:off x="683568" y="2196081"/>
            <a:ext cx="18002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en-US" sz="2800" dirty="0" smtClean="0">
                <a:latin typeface="Times New Roman"/>
                <a:ea typeface="黑体"/>
                <a:cs typeface="Times New Roman"/>
              </a:rPr>
              <a:t>短语</a:t>
            </a:r>
            <a:r>
              <a:rPr kumimoji="1" lang="zh-CN" altLang="en-US" sz="2800" dirty="0" smtClean="0">
                <a:solidFill>
                  <a:schemeClr val="dk1"/>
                </a:solidFill>
                <a:latin typeface="Times New Roman"/>
                <a:ea typeface="黑体"/>
                <a:cs typeface="Times New Roman"/>
              </a:rPr>
              <a:t>表示</a:t>
            </a:r>
            <a:endParaRPr kumimoji="1" lang="zh-CN" altLang="en-US" sz="2800" dirty="0">
              <a:solidFill>
                <a:schemeClr val="dk1"/>
              </a:solidFill>
              <a:latin typeface="Times New Roman"/>
              <a:ea typeface="黑体"/>
              <a:cs typeface="Times New Roman"/>
            </a:endParaRPr>
          </a:p>
        </p:txBody>
      </p:sp>
      <p:sp>
        <p:nvSpPr>
          <p:cNvPr id="25" name="上箭头 24"/>
          <p:cNvSpPr/>
          <p:nvPr/>
        </p:nvSpPr>
        <p:spPr>
          <a:xfrm>
            <a:off x="3203848" y="3420217"/>
            <a:ext cx="504056" cy="1201243"/>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21" name="文本框 20"/>
          <p:cNvSpPr txBox="1"/>
          <p:nvPr/>
        </p:nvSpPr>
        <p:spPr>
          <a:xfrm>
            <a:off x="2627784" y="2196081"/>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文档表示</a:t>
            </a:r>
            <a:endParaRPr kumimoji="1" lang="zh-CN" altLang="en-US" sz="2800" dirty="0">
              <a:latin typeface="Times New Roman"/>
              <a:ea typeface="黑体"/>
              <a:cs typeface="Times New Roman"/>
            </a:endParaRPr>
          </a:p>
        </p:txBody>
      </p:sp>
      <p:sp>
        <p:nvSpPr>
          <p:cNvPr id="22" name="文本框 21"/>
          <p:cNvSpPr txBox="1"/>
          <p:nvPr/>
        </p:nvSpPr>
        <p:spPr>
          <a:xfrm>
            <a:off x="4847869" y="2196160"/>
            <a:ext cx="172819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zh-CN" altLang="en-US" sz="2800" dirty="0" smtClean="0">
                <a:latin typeface="Times New Roman"/>
                <a:ea typeface="黑体"/>
                <a:cs typeface="Times New Roman"/>
              </a:rPr>
              <a:t>网络表示</a:t>
            </a:r>
            <a:endParaRPr kumimoji="1" lang="zh-CN" altLang="en-US" sz="2800" dirty="0">
              <a:latin typeface="Times New Roman"/>
              <a:ea typeface="黑体"/>
              <a:cs typeface="Times New Roman"/>
            </a:endParaRPr>
          </a:p>
        </p:txBody>
      </p:sp>
      <p:sp>
        <p:nvSpPr>
          <p:cNvPr id="9" name="上箭头 8"/>
          <p:cNvSpPr/>
          <p:nvPr/>
        </p:nvSpPr>
        <p:spPr>
          <a:xfrm>
            <a:off x="2195736" y="5364433"/>
            <a:ext cx="504056" cy="792088"/>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26" name="上箭头 25"/>
          <p:cNvSpPr/>
          <p:nvPr/>
        </p:nvSpPr>
        <p:spPr>
          <a:xfrm>
            <a:off x="7554282" y="2938522"/>
            <a:ext cx="504056" cy="3172413"/>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dirty="0">
              <a:latin typeface="Times New Roman"/>
              <a:ea typeface="黑体"/>
              <a:cs typeface="Times New Roman"/>
            </a:endParaRPr>
          </a:p>
        </p:txBody>
      </p:sp>
      <p:sp>
        <p:nvSpPr>
          <p:cNvPr id="2" name="幻灯片编号占位符 1"/>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9</a:t>
            </a:fld>
            <a:endParaRPr lang="zh-CN" altLang="en-US">
              <a:solidFill>
                <a:prstClr val="black">
                  <a:tint val="75000"/>
                </a:prstClr>
              </a:solidFill>
            </a:endParaRPr>
          </a:p>
        </p:txBody>
      </p:sp>
    </p:spTree>
    <p:extLst>
      <p:ext uri="{BB962C8B-B14F-4D97-AF65-F5344CB8AC3E}">
        <p14:creationId xmlns:p14="http://schemas.microsoft.com/office/powerpoint/2010/main" val="81091165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17312</TotalTime>
  <Words>1278</Words>
  <Application>Microsoft Macintosh PowerPoint</Application>
  <PresentationFormat>全屏显示(4:3)</PresentationFormat>
  <Paragraphs>362</Paragraphs>
  <Slides>39</Slides>
  <Notes>9</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39</vt:i4>
      </vt:variant>
    </vt:vector>
  </HeadingPairs>
  <TitlesOfParts>
    <vt:vector size="51" baseType="lpstr">
      <vt:lpstr>Calibri</vt:lpstr>
      <vt:lpstr>Cambria Math</vt:lpstr>
      <vt:lpstr>DengXian</vt:lpstr>
      <vt:lpstr>Heiti SC Light</vt:lpstr>
      <vt:lpstr>Helvetica Light</vt:lpstr>
      <vt:lpstr>Times New Roman</vt:lpstr>
      <vt:lpstr>Wingdings</vt:lpstr>
      <vt:lpstr>黑体</vt:lpstr>
      <vt:lpstr>宋体</vt:lpstr>
      <vt:lpstr>微软雅黑</vt:lpstr>
      <vt:lpstr>Arial</vt:lpstr>
      <vt:lpstr>1_Office 主题</vt:lpstr>
      <vt:lpstr>深度学习与社会计算</vt:lpstr>
      <vt:lpstr>社会计算的研究对象</vt:lpstr>
      <vt:lpstr>社会计算的研究对象</vt:lpstr>
      <vt:lpstr>基于符号的表示方案</vt:lpstr>
      <vt:lpstr>基于符号的表示方案</vt:lpstr>
      <vt:lpstr>分布式表示方案</vt:lpstr>
      <vt:lpstr>分布式表示的优势</vt:lpstr>
      <vt:lpstr>分布式表示的优势</vt:lpstr>
      <vt:lpstr>PowerPoint 演示文稿</vt:lpstr>
      <vt:lpstr>分布式词表示学习模型</vt:lpstr>
      <vt:lpstr>词汇表示用于词汇相似度计算</vt:lpstr>
      <vt:lpstr>词汇表示发现词汇间的隐含关系</vt:lpstr>
      <vt:lpstr>词汇表示发现词汇语义层级</vt:lpstr>
      <vt:lpstr>词汇语义变迁研究</vt:lpstr>
      <vt:lpstr>词汇语义变迁研究</vt:lpstr>
      <vt:lpstr>词汇语义变迁研究</vt:lpstr>
      <vt:lpstr>PowerPoint 演示文稿</vt:lpstr>
      <vt:lpstr>网络表示学习</vt:lpstr>
      <vt:lpstr>网络表示学习</vt:lpstr>
      <vt:lpstr>DeepWalk</vt:lpstr>
      <vt:lpstr>DeepWalk与矩阵分解的关系</vt:lpstr>
      <vt:lpstr>Text-Associated DeepWalk（TADW）</vt:lpstr>
      <vt:lpstr>网络节点分类效果</vt:lpstr>
      <vt:lpstr>网络表示学习乃当前研究热点</vt:lpstr>
      <vt:lpstr>PowerPoint 演示文稿</vt:lpstr>
      <vt:lpstr>知识图谱实体与关系</vt:lpstr>
      <vt:lpstr>知识表示的挑战</vt:lpstr>
      <vt:lpstr>TransE: 将关系表示为翻译</vt:lpstr>
      <vt:lpstr>TransE: 将关系表示为翻译</vt:lpstr>
      <vt:lpstr>TransE样例</vt:lpstr>
      <vt:lpstr>TransE样例</vt:lpstr>
      <vt:lpstr>TransE样例</vt:lpstr>
      <vt:lpstr>TransE样例</vt:lpstr>
      <vt:lpstr>人类文化史的定量研究</vt:lpstr>
      <vt:lpstr>社会知识图谱</vt:lpstr>
      <vt:lpstr>知识表示学习研究展望</vt:lpstr>
      <vt:lpstr>总结</vt:lpstr>
      <vt:lpstr>表示学习论坛</vt:lpstr>
      <vt:lpstr>感谢各位老师同学</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互联网环境中文深度计算的基本理论与方法</dc:title>
  <dc:creator>Yang Liu</dc:creator>
  <cp:lastModifiedBy>Zhiyuan Liu</cp:lastModifiedBy>
  <cp:revision>4631</cp:revision>
  <cp:lastPrinted>2012-06-19T17:31:34Z</cp:lastPrinted>
  <dcterms:created xsi:type="dcterms:W3CDTF">2012-06-16T21:36:15Z</dcterms:created>
  <dcterms:modified xsi:type="dcterms:W3CDTF">2016-10-29T04:02:57Z</dcterms:modified>
</cp:coreProperties>
</file>