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752" r:id="rId2"/>
    <p:sldId id="785" r:id="rId3"/>
    <p:sldId id="786" r:id="rId4"/>
    <p:sldId id="787" r:id="rId5"/>
    <p:sldId id="562" r:id="rId6"/>
    <p:sldId id="788" r:id="rId7"/>
    <p:sldId id="789" r:id="rId8"/>
    <p:sldId id="659" r:id="rId9"/>
    <p:sldId id="564" r:id="rId10"/>
    <p:sldId id="660" r:id="rId11"/>
    <p:sldId id="566" r:id="rId12"/>
    <p:sldId id="567" r:id="rId13"/>
    <p:sldId id="568" r:id="rId14"/>
    <p:sldId id="703" r:id="rId15"/>
    <p:sldId id="704" r:id="rId16"/>
    <p:sldId id="705" r:id="rId17"/>
    <p:sldId id="706" r:id="rId18"/>
    <p:sldId id="707" r:id="rId19"/>
    <p:sldId id="765" r:id="rId20"/>
    <p:sldId id="763" r:id="rId21"/>
    <p:sldId id="779" r:id="rId22"/>
    <p:sldId id="777" r:id="rId23"/>
    <p:sldId id="778" r:id="rId24"/>
    <p:sldId id="774" r:id="rId25"/>
    <p:sldId id="775" r:id="rId26"/>
    <p:sldId id="776" r:id="rId27"/>
    <p:sldId id="782" r:id="rId28"/>
    <p:sldId id="783" r:id="rId29"/>
    <p:sldId id="784" r:id="rId30"/>
    <p:sldId id="766" r:id="rId31"/>
    <p:sldId id="664" r:id="rId32"/>
    <p:sldId id="735" r:id="rId33"/>
    <p:sldId id="665" r:id="rId34"/>
    <p:sldId id="736" r:id="rId35"/>
    <p:sldId id="739" r:id="rId36"/>
    <p:sldId id="743" r:id="rId37"/>
    <p:sldId id="744" r:id="rId38"/>
    <p:sldId id="767" r:id="rId39"/>
    <p:sldId id="768" r:id="rId40"/>
    <p:sldId id="769" r:id="rId41"/>
    <p:sldId id="771" r:id="rId42"/>
    <p:sldId id="772" r:id="rId43"/>
    <p:sldId id="773" r:id="rId44"/>
    <p:sldId id="780" r:id="rId45"/>
    <p:sldId id="748" r:id="rId46"/>
    <p:sldId id="646" r:id="rId47"/>
    <p:sldId id="790" r:id="rId48"/>
    <p:sldId id="791" r:id="rId49"/>
  </p:sldIdLst>
  <p:sldSz cx="9144000" cy="6858000" type="screen4x3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D0D8E8"/>
    <a:srgbClr val="374DF3"/>
    <a:srgbClr val="0F2AF1"/>
    <a:srgbClr val="CF31C7"/>
    <a:srgbClr val="4F81BD"/>
    <a:srgbClr val="FFFFFF"/>
    <a:srgbClr val="000000"/>
    <a:srgbClr val="150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14" autoAdjust="0"/>
    <p:restoredTop sz="96424" autoAdjust="0"/>
  </p:normalViewPr>
  <p:slideViewPr>
    <p:cSldViewPr>
      <p:cViewPr varScale="1">
        <p:scale>
          <a:sx n="208" d="100"/>
          <a:sy n="208" d="100"/>
        </p:scale>
        <p:origin x="3488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D8328-E0A0-4657-97C9-D6ED9089A960}" type="datetimeFigureOut">
              <a:rPr lang="zh-CN" altLang="en-US" smtClean="0"/>
              <a:pPr/>
              <a:t>2016/10/31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FAD84-3724-4F82-A080-8A0BCF9A81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98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FAD84-3724-4F82-A080-8A0BCF9A815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58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FAD84-3724-4F82-A080-8A0BCF9A815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9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102C423-E0D4-4DBF-B41B-4D195AA590E4}" type="slidenum">
              <a:rPr/>
              <a:t>3</a:t>
            </a:fld>
            <a:endParaRPr lang="x-none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 altLang="zh-CN"/>
          </a:p>
        </p:txBody>
      </p:sp>
    </p:spTree>
    <p:extLst>
      <p:ext uri="{BB962C8B-B14F-4D97-AF65-F5344CB8AC3E}">
        <p14:creationId xmlns:p14="http://schemas.microsoft.com/office/powerpoint/2010/main" val="22681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FAD84-3724-4F82-A080-8A0BCF9A815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03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1470025"/>
          </a:xfrm>
        </p:spPr>
        <p:txBody>
          <a:bodyPr/>
          <a:lstStyle>
            <a:lvl1pPr>
              <a:defRPr b="0" i="0"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4B5B4EBD-E418-482E-90F8-EA5F57C849C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9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9757-2567-416D-B5EE-28EA98E1BC2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7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3D94-3BAD-4C69-A0C6-8613BA005A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  <a:lvl2pPr>
              <a:defRPr>
                <a:latin typeface="DengXian" charset="-122"/>
                <a:ea typeface="DengXian" charset="-122"/>
                <a:cs typeface="DengXian" charset="-122"/>
              </a:defRPr>
            </a:lvl2pPr>
            <a:lvl3pPr>
              <a:defRPr>
                <a:latin typeface="DengXian" charset="-122"/>
                <a:ea typeface="DengXian" charset="-122"/>
                <a:cs typeface="DengXian" charset="-122"/>
              </a:defRPr>
            </a:lvl3pPr>
            <a:lvl4pPr>
              <a:defRPr>
                <a:latin typeface="DengXian" charset="-122"/>
                <a:ea typeface="DengXian" charset="-122"/>
                <a:cs typeface="DengXian" charset="-122"/>
              </a:defRPr>
            </a:lvl4pPr>
            <a:lvl5pPr>
              <a:defRPr>
                <a:latin typeface="DengXian" charset="-122"/>
                <a:ea typeface="DengXian" charset="-122"/>
                <a:cs typeface="DengXian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6B3C1F88-4297-4FBB-A407-1D896C7232E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5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DengXian" charset="-122"/>
                <a:ea typeface="DengXian" charset="-122"/>
                <a:cs typeface="DengXian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E489B765-A0E3-4C6C-A731-B1E50F21CC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4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6FBE9-D5FD-495F-9738-0DAAC8A9343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4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3D0D-6117-49C0-A512-BD1CDDAF6F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4D272D84-1BE5-47A7-B31C-4059CFC027F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890AE-D20D-4F4F-8FC1-25A97E138AC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7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4AF7-01CE-42F7-80FE-170C52B6F3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4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E4FB-464C-41D8-B4E2-7960D986AE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4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928992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7504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9E3B0408-2C4B-4D71-B497-AE5B2D8BE7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02896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engXian" charset="-122"/>
                <a:ea typeface="DengXian" charset="-122"/>
                <a:cs typeface="DengXian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6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DengXian" charset="-122"/>
          <a:ea typeface="DengXian" charset="-122"/>
          <a:cs typeface="DengXian" charset="-122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DengXian" charset="-122"/>
          <a:ea typeface="DengXian" charset="-122"/>
          <a:cs typeface="DengXian" charset="-122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DengXian" charset="-122"/>
          <a:ea typeface="DengXian" charset="-122"/>
          <a:cs typeface="DengXian" charset="-122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DengXian" charset="-122"/>
          <a:ea typeface="DengXian" charset="-122"/>
          <a:cs typeface="DengXian" charset="-122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DengXian" charset="-122"/>
          <a:ea typeface="DengXian" charset="-122"/>
          <a:cs typeface="DengXian" charset="-122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DengXian" charset="-122"/>
          <a:ea typeface="DengXian" charset="-122"/>
          <a:cs typeface="DengXian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0" y="2136045"/>
            <a:ext cx="9144000" cy="1800200"/>
          </a:xfrm>
          <a:solidFill>
            <a:srgbClr val="8064A2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r>
              <a:rPr lang="zh-CN" altLang="en-US" sz="5400" spc="-150" dirty="0" smtClean="0">
                <a:solidFill>
                  <a:schemeClr val="tx1"/>
                </a:solidFill>
                <a:latin typeface="Georgia"/>
                <a:cs typeface="Georgia"/>
              </a:rPr>
              <a:t>知识表示及其应用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45695" y="4585541"/>
            <a:ext cx="4852610" cy="151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CN" altLang="en-US" sz="2800">
                <a:latin typeface="DengXian" charset="-122"/>
                <a:ea typeface="DengXian" charset="-122"/>
                <a:cs typeface="DengXian" charset="-122"/>
              </a:rPr>
              <a:t>刘知远</a:t>
            </a:r>
          </a:p>
          <a:p>
            <a:pPr algn="ctr">
              <a:lnSpc>
                <a:spcPct val="110000"/>
              </a:lnSpc>
              <a:defRPr/>
            </a:pPr>
            <a:r>
              <a:rPr lang="zh-CN" altLang="en-US" sz="2800">
                <a:latin typeface="DengXian" charset="-122"/>
                <a:ea typeface="DengXian" charset="-122"/>
                <a:cs typeface="DengXian" charset="-122"/>
              </a:rPr>
              <a:t>清华大学自然语言处理实验室</a:t>
            </a:r>
          </a:p>
          <a:p>
            <a:pPr algn="ctr">
              <a:lnSpc>
                <a:spcPct val="110000"/>
              </a:lnSpc>
              <a:defRPr/>
            </a:pPr>
            <a:r>
              <a:rPr lang="en-US" altLang="zh-CN" sz="2800" dirty="0" err="1" smtClean="0">
                <a:latin typeface="DengXian" charset="-122"/>
                <a:ea typeface="DengXian" charset="-122"/>
                <a:cs typeface="DengXian" charset="-122"/>
              </a:rPr>
              <a:t>liuzy@tsinghua.edu.cn</a:t>
            </a:r>
            <a:endParaRPr lang="en-US" altLang="zh-CN" sz="2800">
              <a:latin typeface="DengXian" charset="-122"/>
              <a:ea typeface="DengXian" charset="-122"/>
              <a:cs typeface="DengXian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19901"/>
            <a:ext cx="1692846" cy="1692846"/>
          </a:xfrm>
          <a:prstGeom prst="rect">
            <a:avLst/>
          </a:prstGeom>
        </p:spPr>
      </p:pic>
      <p:pic>
        <p:nvPicPr>
          <p:cNvPr id="6" name="图片 5" descr="实验室徽标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15" y="219901"/>
            <a:ext cx="1692847" cy="16928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98790" y="527715"/>
            <a:ext cx="42883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smtClean="0">
                <a:latin typeface="DengXian" charset="-122"/>
                <a:ea typeface="DengXian" charset="-122"/>
                <a:cs typeface="DengXian" charset="-122"/>
              </a:rPr>
              <a:t>SMP</a:t>
            </a:r>
            <a:r>
              <a:rPr lang="zh-CN" altLang="en-US" sz="3200" b="1" dirty="0" smtClean="0"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3200" b="1" dirty="0" smtClean="0">
                <a:latin typeface="DengXian" charset="-122"/>
                <a:ea typeface="DengXian" charset="-122"/>
                <a:cs typeface="DengXian" charset="-122"/>
              </a:rPr>
              <a:t>2016</a:t>
            </a:r>
          </a:p>
          <a:p>
            <a:pPr algn="ctr"/>
            <a:r>
              <a:rPr lang="zh-CN" altLang="en-US" sz="3200" b="1" dirty="0" smtClean="0">
                <a:latin typeface="DengXian" charset="-122"/>
                <a:ea typeface="DengXian" charset="-122"/>
                <a:cs typeface="DengXian" charset="-122"/>
              </a:rPr>
              <a:t>全国社会媒体处理大会</a:t>
            </a:r>
            <a:endParaRPr lang="en-US" sz="3200" b="1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5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"/>
    </mc:Choice>
    <mc:Fallback xmlns="">
      <p:transition spd="slow" advTm="510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TransE:</a:t>
            </a:r>
            <a:r>
              <a:rPr lang="zh-CN" altLang="en-US" smtClean="0"/>
              <a:t> 将关系表示为翻译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对每个事实 </a:t>
            </a:r>
            <a:r>
              <a:rPr lang="en-US" altLang="zh-CN" dirty="0" smtClean="0"/>
              <a:t>(head,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tail)</a:t>
            </a:r>
            <a:r>
              <a:rPr lang="zh-CN" altLang="en-US" dirty="0" smtClean="0"/>
              <a:t>，将</a:t>
            </a:r>
            <a:r>
              <a:rPr lang="en-US" altLang="zh-CN" dirty="0" smtClean="0"/>
              <a:t>relation</a:t>
            </a:r>
            <a:r>
              <a:rPr lang="zh-CN" altLang="en-US" dirty="0" smtClean="0"/>
              <a:t>作为从</a:t>
            </a:r>
            <a:r>
              <a:rPr lang="en-US" altLang="zh-CN" dirty="0" smtClean="0"/>
              <a:t>head</a:t>
            </a:r>
            <a:r>
              <a:rPr lang="zh-CN" altLang="en-US" dirty="0" smtClean="0"/>
              <a:t>到</a:t>
            </a:r>
            <a:r>
              <a:rPr lang="en-US" altLang="zh-CN" dirty="0" smtClean="0"/>
              <a:t>tail</a:t>
            </a:r>
            <a:r>
              <a:rPr lang="zh-CN" altLang="en-US" dirty="0" smtClean="0"/>
              <a:t>的翻译操作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551" y="2181132"/>
            <a:ext cx="4150897" cy="38334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18767" y="6086546"/>
            <a:ext cx="40142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600" smtClean="0">
                <a:latin typeface="DengXian" charset="-122"/>
                <a:ea typeface="DengXian" charset="-122"/>
                <a:cs typeface="DengXian" charset="-122"/>
              </a:rPr>
              <a:t>优化目标</a:t>
            </a:r>
            <a:r>
              <a:rPr lang="en-US" altLang="zh-CN" sz="3600" dirty="0" smtClean="0">
                <a:latin typeface="DengXian" charset="-122"/>
                <a:ea typeface="DengXian" charset="-122"/>
                <a:cs typeface="DengXian" charset="-122"/>
              </a:rPr>
              <a:t>: </a:t>
            </a:r>
            <a:r>
              <a:rPr lang="en-US" altLang="zh-CN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h</a:t>
            </a:r>
            <a:r>
              <a:rPr lang="zh-CN" altLang="en-US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r </a:t>
            </a:r>
            <a:r>
              <a:rPr lang="zh-CN" altLang="zh-CN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= </a:t>
            </a:r>
            <a:r>
              <a:rPr lang="en-US" altLang="zh-CN" sz="3600" b="1" dirty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t</a:t>
            </a:r>
            <a:endParaRPr lang="zh-CN" altLang="en-US" sz="3600" b="1" dirty="0">
              <a:solidFill>
                <a:srgbClr val="FF0000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60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评价任务：链接预测</a:t>
            </a:r>
            <a:endParaRPr kumimoji="1"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472406" y="1700807"/>
            <a:ext cx="1547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latin typeface="DengXian" charset="-122"/>
                <a:ea typeface="DengXian" charset="-122"/>
                <a:cs typeface="DengXian" charset="-122"/>
              </a:rPr>
              <a:t>?</a:t>
            </a:r>
            <a:endParaRPr lang="zh-CN" altLang="en-US" sz="3200" dirty="0">
              <a:latin typeface="DengXian" charset="-122"/>
              <a:ea typeface="DengXian" charset="-122"/>
              <a:cs typeface="DengXian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32" y="2708920"/>
            <a:ext cx="2286000" cy="3175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11560" y="1700807"/>
            <a:ext cx="1614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DengXian" charset="-122"/>
                <a:ea typeface="DengXian" charset="-122"/>
                <a:cs typeface="DengXian" charset="-122"/>
              </a:rPr>
              <a:t>WALL-E</a:t>
            </a:r>
            <a:endParaRPr lang="zh-CN" altLang="en-US" sz="3200" dirty="0"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37224" y="1700807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DengXian" charset="-122"/>
                <a:ea typeface="DengXian" charset="-122"/>
                <a:cs typeface="DengXian" charset="-122"/>
              </a:rPr>
              <a:t>_</a:t>
            </a:r>
            <a:r>
              <a:rPr lang="en-US" altLang="zh-CN" sz="3200" dirty="0" err="1">
                <a:latin typeface="DengXian" charset="-122"/>
                <a:ea typeface="DengXian" charset="-122"/>
                <a:cs typeface="DengXian" charset="-122"/>
              </a:rPr>
              <a:t>has_genre</a:t>
            </a:r>
            <a:endParaRPr lang="zh-CN" altLang="en-US" sz="32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32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评价任务：链接预测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32" y="2708920"/>
            <a:ext cx="2286000" cy="3175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1560" y="1700807"/>
            <a:ext cx="1614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DengXian" charset="-122"/>
                <a:ea typeface="DengXian" charset="-122"/>
                <a:cs typeface="DengXian" charset="-122"/>
              </a:rPr>
              <a:t>WALL-E</a:t>
            </a:r>
            <a:endParaRPr lang="zh-CN" altLang="en-US" sz="3200" dirty="0"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37224" y="1700807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DengXian" charset="-122"/>
                <a:ea typeface="DengXian" charset="-122"/>
                <a:cs typeface="DengXian" charset="-122"/>
              </a:rPr>
              <a:t>_</a:t>
            </a:r>
            <a:r>
              <a:rPr lang="en-US" altLang="zh-CN" sz="3200" dirty="0" err="1">
                <a:latin typeface="DengXian" charset="-122"/>
                <a:ea typeface="DengXian" charset="-122"/>
                <a:cs typeface="DengXian" charset="-122"/>
              </a:rPr>
              <a:t>has_genre</a:t>
            </a:r>
            <a:endParaRPr lang="zh-CN" altLang="en-US" sz="3200" dirty="0"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72406" y="1700807"/>
            <a:ext cx="36715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Animation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Computer animation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Comedy film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Adventure film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Science Fiction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Fantasy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Stop motion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Satire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Drama</a:t>
            </a:r>
          </a:p>
          <a:p>
            <a:r>
              <a:rPr lang="en-US" altLang="zh-CN" sz="2800" dirty="0">
                <a:latin typeface="DengXian" charset="-122"/>
                <a:ea typeface="DengXian" charset="-122"/>
                <a:cs typeface="DengXian" charset="-122"/>
              </a:rPr>
              <a:t>Connecting</a:t>
            </a:r>
            <a:endParaRPr lang="zh-CN" altLang="en-US" sz="28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0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链接预测性能比较</a:t>
            </a:r>
            <a:endParaRPr kumimoji="1"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916832"/>
            <a:ext cx="7920880" cy="473975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1520" y="1196752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DengXian" charset="-122"/>
                <a:ea typeface="DengXian" charset="-122"/>
                <a:cs typeface="DengXian" charset="-122"/>
              </a:rPr>
              <a:t>Freebase15K</a:t>
            </a:r>
            <a:endParaRPr lang="zh-CN" altLang="en-US" sz="28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93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TransE</a:t>
            </a:r>
            <a:r>
              <a:rPr lang="zh-CN" altLang="en-US" dirty="0" smtClean="0"/>
              <a:t>样例</a:t>
            </a:r>
            <a:endParaRPr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00711"/>
              </p:ext>
            </p:extLst>
          </p:nvPr>
        </p:nvGraphicFramePr>
        <p:xfrm>
          <a:off x="179734" y="1628800"/>
          <a:ext cx="8784531" cy="3453219"/>
        </p:xfrm>
        <a:graphic>
          <a:graphicData uri="http://schemas.openxmlformats.org/drawingml/2006/table">
            <a:tbl>
              <a:tblPr/>
              <a:tblGrid>
                <a:gridCol w="863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993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15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7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Entity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Tsinghua_University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A.C._Milan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University_of_Victoria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Inter_Milan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St._Stephen's_College,_Delhi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Celtic_F.C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.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University_of_Ottawa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FC_Barcelona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University_of_British_Columbia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Genoa_C.F.C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.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Peking_University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Udinese_Calcio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Utrecht_University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Real_Madrid_C.F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.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Dalhousie_University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FC_Bayern_Munich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Brasenose_College,_Oxford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Bolton_Wanderers_F.C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.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Cardiff_University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Borussia_Dortmund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Memorial_University_of_Newfoundland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Hertha_BSC_Berlin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54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TransE</a:t>
            </a:r>
            <a:r>
              <a:rPr lang="zh-CN" altLang="en-US" dirty="0" smtClean="0"/>
              <a:t>样例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616365"/>
              </p:ext>
            </p:extLst>
          </p:nvPr>
        </p:nvGraphicFramePr>
        <p:xfrm>
          <a:off x="215738" y="1628800"/>
          <a:ext cx="8712524" cy="3453219"/>
        </p:xfrm>
        <a:graphic>
          <a:graphicData uri="http://schemas.openxmlformats.org/drawingml/2006/table">
            <a:tbl>
              <a:tblPr/>
              <a:tblGrid>
                <a:gridCol w="1863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52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607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632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Entity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China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Barack_Obama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Apple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Japan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George_W._Bush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Onion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Taiwan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Nancy_Pelosi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Strawberries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South_Korea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John_Kerry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Avocado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Argentina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Hillary_Rodham_Clinton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Pear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North_Korea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Al_Gore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Cabbage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Hungary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George_H._W._Bush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Broccoli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Israel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John_McCain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Egg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Australia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Colin_Powell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Cheese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Iceland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Bill_Clinton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Bread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17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Hong_Kong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Charles_B._Rangel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Tomato</a:t>
                      </a:r>
                    </a:p>
                  </a:txBody>
                  <a:tcPr marL="9129" marR="9129" marT="91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179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TransE</a:t>
            </a:r>
            <a:r>
              <a:rPr lang="zh-CN" altLang="en-US" dirty="0" smtClean="0"/>
              <a:t>样例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9400"/>
              </p:ext>
            </p:extLst>
          </p:nvPr>
        </p:nvGraphicFramePr>
        <p:xfrm>
          <a:off x="71723" y="1562765"/>
          <a:ext cx="9000554" cy="4199390"/>
        </p:xfrm>
        <a:graphic>
          <a:graphicData uri="http://schemas.openxmlformats.org/drawingml/2006/table">
            <a:tbl>
              <a:tblPr/>
              <a:tblGrid>
                <a:gridCol w="9356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66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282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/people/person/nationality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/location/location/contains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places_lived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/base/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aareas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/schema/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administrative_area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administrative_children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place_of_birth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administrative_divisions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spouse_s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first_level_divisions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/base/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popstra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/celebrity/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vacations_in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/location/country/capital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/government/politician/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government_positions_held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/award/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award_nominee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award_nominations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deceased_person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place_of_death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administrative_division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/capital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olympics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olympic_athlete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/country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us_county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county_seat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olympics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olympic_athlete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medals_won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/base/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aareas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/schema/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administrative_area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/capital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/music/artist/origin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us_county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hud_county_place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/people/person/employment_history</a:t>
                      </a: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/award/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award_winner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awards_won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7690" marR="7690" marT="76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58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TransE</a:t>
            </a:r>
            <a:r>
              <a:rPr lang="zh-CN" altLang="en-US" dirty="0" smtClean="0"/>
              <a:t>样例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6912"/>
              </p:ext>
            </p:extLst>
          </p:nvPr>
        </p:nvGraphicFramePr>
        <p:xfrm>
          <a:off x="251520" y="1700808"/>
          <a:ext cx="8640960" cy="3810000"/>
        </p:xfrm>
        <a:graphic>
          <a:graphicData uri="http://schemas.openxmlformats.org/drawingml/2006/table">
            <a:tbl>
              <a:tblPr/>
              <a:tblGrid>
                <a:gridCol w="1393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4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92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Head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Barack_Obama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/location/location/adjoin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/education/education/institution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Japan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Harvard_College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Taiwan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Massachusetts_Institute_of_Technology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Israel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American_University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South_Korea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University_of_Michigan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Argentina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Columbia_University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France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Princeton_University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Philippines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Emory_University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Hungary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Vanderbilt_University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North_Korea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University_of_Notre_Dame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95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Hong_Kong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Texas_A&amp;M_University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89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TransE</a:t>
            </a:r>
            <a:r>
              <a:rPr lang="zh-CN" altLang="en-US" dirty="0" smtClean="0"/>
              <a:t>样例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98393"/>
              </p:ext>
            </p:extLst>
          </p:nvPr>
        </p:nvGraphicFramePr>
        <p:xfrm>
          <a:off x="138410" y="1412776"/>
          <a:ext cx="8867180" cy="4114800"/>
        </p:xfrm>
        <a:graphic>
          <a:graphicData uri="http://schemas.openxmlformats.org/drawingml/2006/table">
            <a:tbl>
              <a:tblPr/>
              <a:tblGrid>
                <a:gridCol w="10274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010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184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Head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Stanford_University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Apple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Titanic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/education/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educational_institution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students_graduates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/food/food/nutrients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/film/film/genre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Steven_Spielberg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Lipid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War_film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Ron_Howard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Protein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Period_piece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Stan_Lee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Valine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Drama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Barack_Obama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Tyrosine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History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Milton_Friedman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Serine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Biography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Walter_F._Parkes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Iron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Film_adaptation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Michael_Cimino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Cystine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Adventure_Film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Gale_Anne_Hurd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Pantothenic_acid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Action_Film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Bryan_Singer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Vitamin_A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Political_drama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80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Aaron_Sorkin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Sugar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Costume_drama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492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知识表示与关系抽取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zh-CN" altLang="en-US" dirty="0">
                <a:solidFill>
                  <a:srgbClr val="FF0000"/>
                </a:solidFill>
              </a:rPr>
              <a:t>融合文本与知识进行关系</a:t>
            </a:r>
            <a:r>
              <a:rPr lang="zh-CN" altLang="en-US" dirty="0" smtClean="0">
                <a:solidFill>
                  <a:srgbClr val="FF0000"/>
                </a:solidFill>
              </a:rPr>
              <a:t>抽取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zh-CN" altLang="en-US" dirty="0"/>
              <a:t>利用关系路径进行关系</a:t>
            </a:r>
            <a:r>
              <a:rPr lang="zh-CN" altLang="en-US" dirty="0" smtClean="0"/>
              <a:t>抽取</a:t>
            </a:r>
            <a:endParaRPr lang="en-US" altLang="zh-CN" dirty="0" smtClean="0"/>
          </a:p>
          <a:p>
            <a:endParaRPr lang="en-US" dirty="0"/>
          </a:p>
          <a:p>
            <a:r>
              <a:rPr lang="zh-CN" altLang="en-US" dirty="0" smtClean="0"/>
              <a:t>利用远程监督多实例进行关系抽取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1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DengXian" charset="-122"/>
              </a:rPr>
              <a:t>分布式表示方案</a:t>
            </a:r>
            <a:endParaRPr lang="zh-CN" altLang="en-US" dirty="0">
              <a:latin typeface="DengXian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DengXian" charset="-122"/>
                <a:ea typeface="DengXian" charset="-122"/>
                <a:cs typeface="DengXian" charset="-122"/>
              </a:rPr>
              <a:t>Distributed Representation</a:t>
            </a:r>
          </a:p>
          <a:p>
            <a:r>
              <a:rPr lang="zh-CN" altLang="en-US" dirty="0" smtClean="0">
                <a:latin typeface="DengXian" charset="-122"/>
              </a:rPr>
              <a:t>对象均</a:t>
            </a:r>
            <a:r>
              <a:rPr lang="zh-CN" altLang="en-US" dirty="0" smtClean="0">
                <a:latin typeface="DengXian" charset="-122"/>
                <a:ea typeface="DengXian" charset="-122"/>
                <a:cs typeface="DengXian" charset="-122"/>
              </a:rPr>
              <a:t>被表示成</a:t>
            </a:r>
            <a:r>
              <a:rPr lang="zh-CN" altLang="en-US" dirty="0" smtClean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稠密、实值、低维</a:t>
            </a:r>
            <a:r>
              <a:rPr lang="zh-CN" altLang="en-US" dirty="0" smtClean="0">
                <a:latin typeface="DengXian" charset="-122"/>
                <a:ea typeface="DengXian" charset="-122"/>
                <a:cs typeface="DengXian" charset="-122"/>
              </a:rPr>
              <a:t>向量</a:t>
            </a:r>
            <a:endParaRPr lang="en-US" altLang="zh-CN" dirty="0" smtClean="0">
              <a:latin typeface="DengXian" charset="-122"/>
              <a:ea typeface="DengXian" charset="-122"/>
              <a:cs typeface="DengXian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564904"/>
            <a:ext cx="7200800" cy="3541377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融合文本</a:t>
            </a:r>
            <a:r>
              <a:rPr lang="zh-CN" altLang="en-US" dirty="0" smtClean="0"/>
              <a:t>与知识进行关系抽取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基于知识图谱的关系预测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基于文本信息的关系预测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902896" y="6400554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781912" y="1465204"/>
            <a:ext cx="1580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/>
              <a:t>r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~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t-h</a:t>
            </a:r>
            <a:endParaRPr lang="zh-CN" altLang="en-US" sz="4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76157" y="3979310"/>
            <a:ext cx="1734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Bill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Gates</a:t>
            </a:r>
            <a:endParaRPr 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7005537" y="3979310"/>
            <a:ext cx="1795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Microsoft</a:t>
            </a:r>
            <a:endParaRPr lang="en-US" sz="3200" dirty="0"/>
          </a:p>
        </p:txBody>
      </p:sp>
      <p:cxnSp>
        <p:nvCxnSpPr>
          <p:cNvPr id="17" name="直线箭头连接符 16"/>
          <p:cNvCxnSpPr>
            <a:stCxn id="5" idx="3"/>
            <a:endCxn id="9" idx="1"/>
          </p:cNvCxnSpPr>
          <p:nvPr/>
        </p:nvCxnSpPr>
        <p:spPr>
          <a:xfrm>
            <a:off x="2111119" y="4271698"/>
            <a:ext cx="48944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104348" y="5085184"/>
            <a:ext cx="493530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co-founder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endParaRPr 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571531" y="5085184"/>
            <a:ext cx="134421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smtClean="0"/>
              <a:t>Bill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Gates</a:t>
            </a:r>
            <a:endParaRPr 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7207515" y="5085183"/>
            <a:ext cx="1391599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altLang="zh-CN" sz="2400" smtClean="0"/>
              <a:t>Microsoft</a:t>
            </a:r>
            <a:endParaRPr lang="en-US" sz="2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3615647" y="3774665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latin typeface="Courier New" charset="0"/>
                <a:ea typeface="Courier New" charset="0"/>
                <a:cs typeface="Courier New" charset="0"/>
              </a:rPr>
              <a:t>Founder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3" name="右箭头 32"/>
          <p:cNvSpPr/>
          <p:nvPr/>
        </p:nvSpPr>
        <p:spPr>
          <a:xfrm rot="16200000">
            <a:off x="4293949" y="4465833"/>
            <a:ext cx="556097" cy="45586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利用</a:t>
            </a:r>
            <a:r>
              <a:rPr lang="en-US" altLang="zh-CN" dirty="0" smtClean="0"/>
              <a:t>CNN</a:t>
            </a:r>
            <a:r>
              <a:rPr lang="zh-CN" altLang="en-US" dirty="0" smtClean="0"/>
              <a:t>进行文本关系抽取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6725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333333"/>
                </a:solidFill>
                <a:latin typeface="-apple-system" charset="0"/>
              </a:rPr>
              <a:t>Daojian</a:t>
            </a:r>
            <a:r>
              <a:rPr lang="en-US" altLang="zh-CN" dirty="0" smtClean="0">
                <a:solidFill>
                  <a:srgbClr val="333333"/>
                </a:solidFill>
                <a:latin typeface="-apple-system" charset="0"/>
              </a:rPr>
              <a:t> </a:t>
            </a:r>
            <a:r>
              <a:rPr lang="en-US" altLang="zh-CN" dirty="0">
                <a:solidFill>
                  <a:srgbClr val="333333"/>
                </a:solidFill>
                <a:latin typeface="-apple-system" charset="0"/>
              </a:rPr>
              <a:t>Zeng, Kang Liu, </a:t>
            </a:r>
            <a:r>
              <a:rPr lang="en-US" altLang="zh-CN" dirty="0" err="1">
                <a:solidFill>
                  <a:srgbClr val="333333"/>
                </a:solidFill>
                <a:latin typeface="-apple-system" charset="0"/>
              </a:rPr>
              <a:t>Siwei</a:t>
            </a:r>
            <a:r>
              <a:rPr lang="en-US" altLang="zh-CN" dirty="0">
                <a:solidFill>
                  <a:srgbClr val="333333"/>
                </a:solidFill>
                <a:latin typeface="-apple-system" charset="0"/>
              </a:rPr>
              <a:t> Lai, </a:t>
            </a:r>
            <a:r>
              <a:rPr lang="en-US" altLang="zh-CN" dirty="0" err="1">
                <a:solidFill>
                  <a:srgbClr val="333333"/>
                </a:solidFill>
                <a:latin typeface="-apple-system" charset="0"/>
              </a:rPr>
              <a:t>Guangyou</a:t>
            </a:r>
            <a:r>
              <a:rPr lang="en-US" altLang="zh-CN" dirty="0">
                <a:solidFill>
                  <a:srgbClr val="333333"/>
                </a:solidFill>
                <a:latin typeface="-apple-system" charset="0"/>
              </a:rPr>
              <a:t> Zhou, and Jun Zhao. Relation classification via convolutional deep neural network. In Proceedings of COLING.</a:t>
            </a:r>
          </a:p>
          <a:p>
            <a:r>
              <a:rPr lang="en-US" altLang="zh-CN" dirty="0" err="1" smtClean="0">
                <a:solidFill>
                  <a:srgbClr val="333333"/>
                </a:solidFill>
                <a:latin typeface="-apple-system" charset="0"/>
              </a:rPr>
              <a:t>Daojian</a:t>
            </a:r>
            <a:r>
              <a:rPr lang="en-US" altLang="zh-CN" dirty="0" smtClean="0">
                <a:solidFill>
                  <a:srgbClr val="333333"/>
                </a:solidFill>
                <a:latin typeface="-apple-system" charset="0"/>
              </a:rPr>
              <a:t> </a:t>
            </a:r>
            <a:r>
              <a:rPr lang="en-US" altLang="zh-CN" dirty="0" err="1">
                <a:solidFill>
                  <a:srgbClr val="333333"/>
                </a:solidFill>
                <a:latin typeface="-apple-system" charset="0"/>
              </a:rPr>
              <a:t>Zeng,Kang</a:t>
            </a:r>
            <a:r>
              <a:rPr lang="en-US" altLang="zh-CN" dirty="0">
                <a:solidFill>
                  <a:srgbClr val="333333"/>
                </a:solidFill>
                <a:latin typeface="-apple-system" charset="0"/>
              </a:rPr>
              <a:t> </a:t>
            </a:r>
            <a:r>
              <a:rPr lang="en-US" altLang="zh-CN" dirty="0" err="1">
                <a:solidFill>
                  <a:srgbClr val="333333"/>
                </a:solidFill>
                <a:latin typeface="-apple-system" charset="0"/>
              </a:rPr>
              <a:t>Liu,Yubo</a:t>
            </a:r>
            <a:r>
              <a:rPr lang="en-US" altLang="zh-CN" dirty="0">
                <a:solidFill>
                  <a:srgbClr val="333333"/>
                </a:solidFill>
                <a:latin typeface="-apple-system" charset="0"/>
              </a:rPr>
              <a:t> </a:t>
            </a:r>
            <a:r>
              <a:rPr lang="en-US" altLang="zh-CN" dirty="0" err="1">
                <a:solidFill>
                  <a:srgbClr val="333333"/>
                </a:solidFill>
                <a:latin typeface="-apple-system" charset="0"/>
              </a:rPr>
              <a:t>Chen,and</a:t>
            </a:r>
            <a:r>
              <a:rPr lang="en-US" altLang="zh-CN" dirty="0">
                <a:solidFill>
                  <a:srgbClr val="333333"/>
                </a:solidFill>
                <a:latin typeface="-apple-system" charset="0"/>
              </a:rPr>
              <a:t> Jun Zhao. Distant supervision for relation extraction via piecewise convolutional neural networks. In Proceedings of EMNLP.</a:t>
            </a:r>
            <a:endParaRPr lang="en-US" altLang="zh-CN" b="0" i="0" dirty="0">
              <a:solidFill>
                <a:srgbClr val="333333"/>
              </a:solidFill>
              <a:effectLst/>
              <a:latin typeface="-apple-system" charset="0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794" y="1008980"/>
            <a:ext cx="4606412" cy="44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73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融合文本与知识进行关系抽取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67" y="981075"/>
            <a:ext cx="6521865" cy="5472113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关系抽取结果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97" y="981075"/>
            <a:ext cx="8303206" cy="5472113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6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融合实体描述的知识表示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利用实体描述信息提供关于实体的语义信息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56" y="2708920"/>
            <a:ext cx="7164288" cy="22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62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融合实体描述的知识表示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内容占位符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" y="1988840"/>
            <a:ext cx="8928100" cy="35264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6227082"/>
            <a:ext cx="914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222222"/>
                </a:solidFill>
                <a:ea typeface="Times New Roman" charset="0"/>
                <a:cs typeface="Times New Roman" charset="0"/>
              </a:rPr>
              <a:t>Xie</a:t>
            </a:r>
            <a:r>
              <a:rPr lang="en-US" altLang="zh-CN" dirty="0">
                <a:solidFill>
                  <a:srgbClr val="222222"/>
                </a:solidFill>
                <a:ea typeface="Times New Roman" charset="0"/>
                <a:cs typeface="Times New Roman" charset="0"/>
              </a:rPr>
              <a:t>, et</a:t>
            </a:r>
            <a:r>
              <a:rPr lang="zh-CN" altLang="en-US" dirty="0">
                <a:solidFill>
                  <a:srgbClr val="222222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ea typeface="Times New Roman" charset="0"/>
                <a:cs typeface="Times New Roman" charset="0"/>
              </a:rPr>
              <a:t>al. (2016). Representation Learning of Knowledge Graphs with Entity </a:t>
            </a:r>
            <a:r>
              <a:rPr lang="en-US" altLang="zh-CN" dirty="0" smtClean="0">
                <a:solidFill>
                  <a:srgbClr val="222222"/>
                </a:solidFill>
                <a:ea typeface="Times New Roman" charset="0"/>
                <a:cs typeface="Times New Roman" charset="0"/>
              </a:rPr>
              <a:t>Descriptions. AAAI</a:t>
            </a:r>
            <a:r>
              <a:rPr lang="en-US" altLang="zh-CN" dirty="0">
                <a:solidFill>
                  <a:srgbClr val="222222"/>
                </a:solidFill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46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Zero-shot</a:t>
            </a:r>
            <a:r>
              <a:rPr kumimoji="1" lang="zh-CN" altLang="en-US" dirty="0" smtClean="0"/>
              <a:t>场景下的关系预测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对于</a:t>
            </a:r>
            <a:r>
              <a:rPr kumimoji="1" lang="zh-CN" altLang="en-US" dirty="0"/>
              <a:t>新实体，根据描述信息有效得到实体表示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492896"/>
            <a:ext cx="768085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2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融合</a:t>
            </a:r>
            <a:r>
              <a:rPr kumimoji="1" lang="zh-CN" altLang="en-US" dirty="0" smtClean="0"/>
              <a:t>实体所在句子的</a:t>
            </a:r>
            <a:r>
              <a:rPr kumimoji="1" lang="zh-CN" altLang="en-US" dirty="0"/>
              <a:t>知识表示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" y="1948764"/>
            <a:ext cx="8928100" cy="353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69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融合实体所在句子的知识表示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" y="1758658"/>
            <a:ext cx="8928100" cy="3916946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70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样例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1" y="1479775"/>
            <a:ext cx="8928100" cy="14658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1" y="3717032"/>
            <a:ext cx="8946964" cy="15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分布式表示的优势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解决社会计算中对象间的</a:t>
            </a:r>
            <a:r>
              <a:rPr lang="zh-CN" altLang="en-US" b="1" dirty="0" smtClean="0">
                <a:solidFill>
                  <a:srgbClr val="FF0000"/>
                </a:solidFill>
              </a:rPr>
              <a:t>语义计算</a:t>
            </a:r>
            <a:r>
              <a:rPr lang="zh-CN" altLang="en-US" dirty="0" smtClean="0"/>
              <a:t>问题</a:t>
            </a:r>
            <a:endParaRPr lang="en-US" altLang="zh-CN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4" name="左箭头 43"/>
          <p:cNvSpPr/>
          <p:nvPr/>
        </p:nvSpPr>
        <p:spPr>
          <a:xfrm flipH="1">
            <a:off x="2339009" y="3669492"/>
            <a:ext cx="812661" cy="505404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95124" y="2525592"/>
            <a:ext cx="2623082" cy="2543190"/>
            <a:chOff x="3267133" y="3195779"/>
            <a:chExt cx="2623082" cy="254319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7133" y="3195779"/>
              <a:ext cx="2623082" cy="2543190"/>
            </a:xfrm>
            <a:prstGeom prst="rect">
              <a:avLst/>
            </a:prstGeom>
          </p:spPr>
        </p:pic>
        <p:pic>
          <p:nvPicPr>
            <p:cNvPr id="2052" name="Picture 4" descr="http://colah.github.io/posts/2014-07-NLP-RNNs-Representations/img/Socher-ImageClass-tSN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0"/>
            <a:stretch/>
          </p:blipFill>
          <p:spPr bwMode="auto">
            <a:xfrm>
              <a:off x="3400096" y="3222004"/>
              <a:ext cx="2449964" cy="219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文本框 45"/>
          <p:cNvSpPr txBox="1"/>
          <p:nvPr/>
        </p:nvSpPr>
        <p:spPr>
          <a:xfrm>
            <a:off x="3244977" y="5095007"/>
            <a:ext cx="261618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DengXian" charset="-122"/>
                <a:ea typeface="DengXian" charset="-122"/>
                <a:cs typeface="DengXian" charset="-122"/>
              </a:rPr>
              <a:t>统一语义空间</a:t>
            </a:r>
            <a:endParaRPr lang="zh-CN" altLang="en-US" sz="2800" dirty="0"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588223" y="2204864"/>
            <a:ext cx="2376265" cy="3578285"/>
          </a:xfrm>
          <a:prstGeom prst="roundRect">
            <a:avLst>
              <a:gd name="adj" fmla="val 9044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0" name="流程图: 过程 15"/>
          <p:cNvSpPr/>
          <p:nvPr/>
        </p:nvSpPr>
        <p:spPr>
          <a:xfrm>
            <a:off x="6732239" y="4673641"/>
            <a:ext cx="2093497" cy="82147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社会网络分析</a:t>
            </a:r>
          </a:p>
        </p:txBody>
      </p:sp>
      <p:sp>
        <p:nvSpPr>
          <p:cNvPr id="21" name="流程图: 过程 16"/>
          <p:cNvSpPr/>
          <p:nvPr/>
        </p:nvSpPr>
        <p:spPr>
          <a:xfrm>
            <a:off x="6728202" y="3608215"/>
            <a:ext cx="2093497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知识计算</a:t>
            </a:r>
            <a:endParaRPr lang="zh-CN" altLang="en-US" sz="2000" dirty="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2" name="流程图: 过程 17"/>
          <p:cNvSpPr/>
          <p:nvPr/>
        </p:nvSpPr>
        <p:spPr>
          <a:xfrm>
            <a:off x="6732239" y="2551817"/>
            <a:ext cx="2093497" cy="7830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个性推荐</a:t>
            </a:r>
            <a:endParaRPr lang="zh-CN" altLang="en-US" sz="2000" dirty="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34114" y="2204864"/>
            <a:ext cx="1988873" cy="3578285"/>
          </a:xfrm>
          <a:prstGeom prst="roundRect">
            <a:avLst>
              <a:gd name="adj" fmla="val 9044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4" name="流程图: 过程 36"/>
          <p:cNvSpPr/>
          <p:nvPr/>
        </p:nvSpPr>
        <p:spPr>
          <a:xfrm>
            <a:off x="343703" y="4868020"/>
            <a:ext cx="1569694" cy="45485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用户</a:t>
            </a:r>
            <a:endParaRPr lang="zh-CN" altLang="en-US" sz="2000" dirty="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5" name="流程图: 过程 37"/>
          <p:cNvSpPr/>
          <p:nvPr/>
        </p:nvSpPr>
        <p:spPr>
          <a:xfrm>
            <a:off x="343703" y="4069223"/>
            <a:ext cx="1569694" cy="45485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文本</a:t>
            </a:r>
            <a:endParaRPr lang="zh-CN" altLang="en-US" sz="2000" dirty="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6" name="流程图: 过程 38"/>
          <p:cNvSpPr/>
          <p:nvPr/>
        </p:nvSpPr>
        <p:spPr>
          <a:xfrm>
            <a:off x="343701" y="3270426"/>
            <a:ext cx="1569694" cy="45485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产品</a:t>
            </a:r>
            <a:endParaRPr lang="zh-CN" altLang="en-US" sz="2000" dirty="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27" name="流程图: 过程 40"/>
          <p:cNvSpPr/>
          <p:nvPr/>
        </p:nvSpPr>
        <p:spPr>
          <a:xfrm>
            <a:off x="343700" y="2471629"/>
            <a:ext cx="1569694" cy="45485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DengXian" charset="-122"/>
                <a:ea typeface="DengXian" charset="-122"/>
                <a:cs typeface="DengXian" charset="-122"/>
              </a:rPr>
              <a:t>知识</a:t>
            </a:r>
            <a:endParaRPr lang="zh-CN" altLang="en-US" sz="2000" dirty="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32" name="左箭头 31"/>
          <p:cNvSpPr/>
          <p:nvPr/>
        </p:nvSpPr>
        <p:spPr>
          <a:xfrm flipH="1">
            <a:off x="5695722" y="3694569"/>
            <a:ext cx="762379" cy="505404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71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知识表示与关系抽取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zh-CN" altLang="en-US" dirty="0"/>
              <a:t>融合文本与知识进行关系</a:t>
            </a:r>
            <a:r>
              <a:rPr lang="zh-CN" altLang="en-US" dirty="0" smtClean="0"/>
              <a:t>抽取</a:t>
            </a:r>
            <a:endParaRPr lang="en-US" altLang="zh-CN" dirty="0" smtClean="0"/>
          </a:p>
          <a:p>
            <a:endParaRPr lang="en-US" dirty="0"/>
          </a:p>
          <a:p>
            <a:r>
              <a:rPr lang="zh-CN" altLang="en-US" dirty="0">
                <a:solidFill>
                  <a:srgbClr val="FF0000"/>
                </a:solidFill>
              </a:rPr>
              <a:t>利用关系路径进行关系</a:t>
            </a:r>
            <a:r>
              <a:rPr lang="zh-CN" altLang="en-US" dirty="0" smtClean="0">
                <a:solidFill>
                  <a:srgbClr val="FF0000"/>
                </a:solidFill>
              </a:rPr>
              <a:t>抽取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zh-CN" altLang="en-US" dirty="0" smtClean="0"/>
              <a:t>利用远程监督多实例进行关系抽取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46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利用关系路径进行关系</a:t>
            </a:r>
            <a:r>
              <a:rPr lang="zh-CN" altLang="en-US" dirty="0"/>
              <a:t>抽取</a:t>
            </a:r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300" y="1062831"/>
            <a:ext cx="7645400" cy="5308600"/>
          </a:xfrm>
        </p:spPr>
      </p:pic>
    </p:spTree>
    <p:extLst>
      <p:ext uri="{BB962C8B-B14F-4D97-AF65-F5344CB8AC3E}">
        <p14:creationId xmlns:p14="http://schemas.microsoft.com/office/powerpoint/2010/main" val="11171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利用关系路径进行关系抽取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Path Ranking Algorithm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72816"/>
            <a:ext cx="6305550" cy="4410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5029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Lao,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et</a:t>
            </a:r>
            <a:r>
              <a:rPr lang="zh-CN" altLang="en-US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al. 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(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2011). 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Random walk inference and learning in a large scale knowledge base.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EMNLP.</a:t>
            </a:r>
            <a:endParaRPr lang="zh-CN" altLang="en-US" sz="16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877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PTransE</a:t>
            </a:r>
            <a:r>
              <a:rPr lang="zh-CN" altLang="en-US" dirty="0" smtClean="0"/>
              <a:t>：考虑关系路径的</a:t>
            </a:r>
            <a:r>
              <a:rPr lang="en-US" altLang="zh-CN" dirty="0" err="1" smtClean="0"/>
              <a:t>TransE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100" y="1340768"/>
            <a:ext cx="7797800" cy="4178300"/>
          </a:xfrm>
        </p:spPr>
      </p:pic>
      <p:sp>
        <p:nvSpPr>
          <p:cNvPr id="4" name="矩形 3"/>
          <p:cNvSpPr/>
          <p:nvPr/>
        </p:nvSpPr>
        <p:spPr>
          <a:xfrm>
            <a:off x="0" y="65029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Lin, et</a:t>
            </a:r>
            <a:r>
              <a:rPr lang="zh-CN" altLang="en-US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al. 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(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2015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). Modeling Relation Paths for Representation Learning of Knowledge Bases.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EMNLP.</a:t>
            </a:r>
            <a:endParaRPr lang="zh-CN" altLang="en-US" sz="16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Path-based TransE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" y="1536402"/>
            <a:ext cx="8928100" cy="436145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992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关系</a:t>
            </a:r>
            <a:r>
              <a:rPr lang="zh-CN" altLang="en-US" dirty="0"/>
              <a:t>抽取</a:t>
            </a:r>
            <a:r>
              <a:rPr lang="zh-CN" altLang="en-US" dirty="0" smtClean="0"/>
              <a:t>结果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012272" y="5015307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+10%</a:t>
            </a:r>
            <a:endParaRPr kumimoji="1"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71" y="1802411"/>
            <a:ext cx="7344815" cy="3851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236296" y="2608816"/>
            <a:ext cx="594466" cy="2895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36537" y="5170166"/>
            <a:ext cx="594466" cy="275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20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PTransE</a:t>
            </a:r>
            <a:r>
              <a:rPr lang="zh-CN" altLang="en-US" dirty="0" smtClean="0"/>
              <a:t>样例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内容占位符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811911"/>
              </p:ext>
            </p:extLst>
          </p:nvPr>
        </p:nvGraphicFramePr>
        <p:xfrm>
          <a:off x="251520" y="1916832"/>
          <a:ext cx="8640960" cy="3738948"/>
        </p:xfrm>
        <a:graphic>
          <a:graphicData uri="http://schemas.openxmlformats.org/drawingml/2006/table">
            <a:tbl>
              <a:tblPr/>
              <a:tblGrid>
                <a:gridCol w="13699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710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Relation1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place_of_birth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Relation2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administrative_division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/country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/people/person/nationality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places_lived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./people/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place_lived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/people/person/place_of_birth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/music/artist/origin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olympics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olympic_athlete_affiliation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/country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/government/politician/government_positions_held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/base/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popstra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vacation_choice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/people/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deceased_person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place_of_death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/government/political_appointer/appointees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administrative_division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/country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55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PTransE</a:t>
            </a:r>
            <a:r>
              <a:rPr lang="zh-CN" altLang="en-US" dirty="0" smtClean="0"/>
              <a:t>样例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内容占位符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616594"/>
              </p:ext>
            </p:extLst>
          </p:nvPr>
        </p:nvGraphicFramePr>
        <p:xfrm>
          <a:off x="287524" y="1844824"/>
          <a:ext cx="8568952" cy="3738948"/>
        </p:xfrm>
        <a:graphic>
          <a:graphicData uri="http://schemas.openxmlformats.org/drawingml/2006/table">
            <a:tbl>
              <a:tblPr/>
              <a:tblGrid>
                <a:gridCol w="12322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36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Relation1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/location/location/contains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Relation2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/location/location/contains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/location/location/contains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2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second_level_divisions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3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/location/country/administrative_divisions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4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/location/administrative_division/capital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5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/base/locations/continents/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countries_within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6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/base/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aareas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/schema/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administrative_area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administrative_children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7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us_county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hud_county_place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8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/location/country/capital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9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/location/country/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first_level_divisions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04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10</a:t>
                      </a: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/travel/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travel_destination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engXian" charset="-122"/>
                          <a:ea typeface="DengXian" charset="-122"/>
                          <a:cs typeface="DengXian" charset="-122"/>
                        </a:rPr>
                        <a:t>tourist_attractions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DengXian" charset="-122"/>
                        <a:ea typeface="DengXian" charset="-122"/>
                        <a:cs typeface="DengXian" charset="-122"/>
                      </a:endParaRPr>
                    </a:p>
                  </a:txBody>
                  <a:tcPr marL="6779" marR="6779" marT="6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002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知识表示与关系抽取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zh-CN" altLang="en-US" dirty="0"/>
              <a:t>融合文本与知识进行关系</a:t>
            </a:r>
            <a:r>
              <a:rPr lang="zh-CN" altLang="en-US" dirty="0" smtClean="0"/>
              <a:t>抽取</a:t>
            </a:r>
            <a:endParaRPr lang="en-US" altLang="zh-CN" dirty="0" smtClean="0"/>
          </a:p>
          <a:p>
            <a:endParaRPr lang="en-US" dirty="0"/>
          </a:p>
          <a:p>
            <a:r>
              <a:rPr lang="zh-CN" altLang="en-US" dirty="0"/>
              <a:t>利用关系路径进行关系</a:t>
            </a:r>
            <a:r>
              <a:rPr lang="zh-CN" altLang="en-US" dirty="0" smtClean="0"/>
              <a:t>抽取</a:t>
            </a:r>
            <a:endParaRPr lang="en-US" altLang="zh-CN" dirty="0" smtClean="0"/>
          </a:p>
          <a:p>
            <a:endParaRPr lang="en-US" dirty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利用远程监督多实例进行关系抽取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74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远程监督关系抽取的多实例问题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3528" y="2060848"/>
            <a:ext cx="1734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Bill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Gates</a:t>
            </a:r>
            <a:endParaRPr 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6952908" y="2060848"/>
            <a:ext cx="1795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Microsoft</a:t>
            </a:r>
            <a:endParaRPr 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2051719" y="3166722"/>
            <a:ext cx="493530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co-founder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CEO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endParaRPr 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518902" y="3166722"/>
            <a:ext cx="134421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smtClean="0"/>
              <a:t>Bill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Gates</a:t>
            </a:r>
            <a:endParaRPr 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54886" y="3166721"/>
            <a:ext cx="1391599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altLang="zh-CN" sz="2400" smtClean="0"/>
              <a:t>Microsoft</a:t>
            </a:r>
            <a:endParaRPr 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18902" y="4287085"/>
            <a:ext cx="134421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smtClean="0"/>
              <a:t>Bill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Gates</a:t>
            </a:r>
            <a:endParaRPr 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051720" y="4273749"/>
            <a:ext cx="4935302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</a:t>
            </a:r>
            <a:r>
              <a:rPr lang="en-US" altLang="zh-CN" sz="2400" dirty="0" smtClean="0"/>
              <a:t>nnounced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retire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154885" y="4273748"/>
            <a:ext cx="1391599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Microsoft</a:t>
            </a:r>
            <a:endParaRPr 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18902" y="5347955"/>
            <a:ext cx="134421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smtClean="0"/>
              <a:t>Bill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Gates</a:t>
            </a:r>
            <a:endParaRPr 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051720" y="5334619"/>
            <a:ext cx="4935302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and Paul </a:t>
            </a:r>
            <a:r>
              <a:rPr lang="en-US" altLang="zh-CN" sz="2400" dirty="0" smtClean="0"/>
              <a:t>Allen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co-founded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giant</a:t>
            </a:r>
            <a:endParaRPr 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7154885" y="5334618"/>
            <a:ext cx="1391599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altLang="zh-CN" sz="2400" smtClean="0"/>
              <a:t>Microsoft</a:t>
            </a:r>
            <a:endParaRPr 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563018" y="1856203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latin typeface="Courier New" charset="0"/>
                <a:ea typeface="Courier New" charset="0"/>
                <a:cs typeface="Courier New" charset="0"/>
              </a:rPr>
              <a:t>Founder</a:t>
            </a:r>
            <a:endParaRPr lang="en-US" sz="32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9" name="右箭头 18"/>
          <p:cNvSpPr/>
          <p:nvPr/>
        </p:nvSpPr>
        <p:spPr>
          <a:xfrm rot="16200000">
            <a:off x="4241320" y="2547371"/>
            <a:ext cx="556097" cy="45586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091" y="4877977"/>
            <a:ext cx="597131" cy="5791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092" y="2777958"/>
            <a:ext cx="597131" cy="57912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862" y="3956290"/>
            <a:ext cx="479525" cy="4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分布式表示的优势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013866"/>
            <a:ext cx="4722433" cy="5472113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>
            <a:off x="7132857" y="2132856"/>
            <a:ext cx="669025" cy="223224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6656890" y="1017933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表层</a:t>
            </a:r>
            <a:r>
              <a:rPr lang="zh-CN" altLang="en-US" sz="2800" dirty="0" smtClean="0">
                <a:latin typeface="DengXian" charset="-122"/>
                <a:ea typeface="DengXian" charset="-122"/>
                <a:cs typeface="DengXian" charset="-122"/>
              </a:rPr>
              <a:t>数据</a:t>
            </a:r>
            <a:endParaRPr lang="en-US" altLang="zh-CN" sz="2800" dirty="0" smtClean="0">
              <a:latin typeface="DengXian" charset="-122"/>
              <a:ea typeface="DengXian" charset="-122"/>
              <a:cs typeface="DengXian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关联</a:t>
            </a:r>
            <a:r>
              <a:rPr lang="zh-CN" altLang="en-US" sz="2800" dirty="0" smtClean="0">
                <a:latin typeface="DengXian" charset="-122"/>
                <a:ea typeface="DengXian" charset="-122"/>
                <a:cs typeface="DengXian" charset="-122"/>
              </a:rPr>
              <a:t>关系</a:t>
            </a:r>
            <a:endParaRPr lang="en-US" sz="2800" dirty="0"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6889" y="4525920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深层</a:t>
            </a:r>
            <a:r>
              <a:rPr lang="zh-CN" altLang="en-US" sz="2800" dirty="0" smtClean="0">
                <a:latin typeface="DengXian" charset="-122"/>
                <a:ea typeface="DengXian" charset="-122"/>
                <a:cs typeface="DengXian" charset="-122"/>
              </a:rPr>
              <a:t>语义</a:t>
            </a:r>
            <a:endParaRPr lang="en-US" altLang="zh-CN" sz="2800" dirty="0" smtClean="0">
              <a:latin typeface="DengXian" charset="-122"/>
              <a:ea typeface="DengXian" charset="-122"/>
              <a:cs typeface="DengXian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DengXian" charset="-122"/>
                <a:ea typeface="DengXian" charset="-122"/>
                <a:cs typeface="DengXian" charset="-122"/>
              </a:rPr>
              <a:t>因果</a:t>
            </a:r>
            <a:r>
              <a:rPr lang="zh-CN" altLang="en-US" sz="2800" dirty="0" smtClean="0">
                <a:latin typeface="DengXian" charset="-122"/>
                <a:ea typeface="DengXian" charset="-122"/>
                <a:cs typeface="DengXian" charset="-122"/>
              </a:rPr>
              <a:t>关系</a:t>
            </a:r>
            <a:endParaRPr lang="en-US" sz="28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155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Sentence-Level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Attention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396" y="2204863"/>
            <a:ext cx="2925068" cy="141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396" y="3804052"/>
            <a:ext cx="1924189" cy="777076"/>
          </a:xfrm>
          <a:prstGeom prst="rect">
            <a:avLst/>
          </a:prstGeom>
        </p:spPr>
      </p:pic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42" y="1048146"/>
            <a:ext cx="5817934" cy="54721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65029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Lin, et</a:t>
            </a:r>
            <a:r>
              <a:rPr lang="zh-CN" altLang="en-US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al. 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(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2016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). Neural Relation Extraction with Selective Attention over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Instances. ACL.</a:t>
            </a:r>
            <a:endParaRPr lang="zh-CN" altLang="en-US" sz="16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8647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关系抽取评测结果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28" y="981075"/>
            <a:ext cx="6928143" cy="5472113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34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关系抽取评测结果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929" y="981075"/>
            <a:ext cx="6840141" cy="5472113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3" y="4544610"/>
            <a:ext cx="3851920" cy="16838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30060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Zeng, et</a:t>
            </a:r>
            <a:r>
              <a:rPr lang="zh-CN" altLang="en-US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al. 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(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2015</a:t>
            </a:r>
            <a:r>
              <a:rPr lang="en-US" altLang="zh-CN" sz="1600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). Distant Supervision for Relation Extraction via Piecewise Convolutional Neural Networks. </a:t>
            </a:r>
            <a:r>
              <a:rPr lang="en-US" altLang="zh-CN" sz="1600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EMNLP.</a:t>
            </a:r>
            <a:endParaRPr lang="zh-CN" altLang="en-US" sz="1600" dirty="0">
              <a:latin typeface="DengXian" charset="-122"/>
              <a:ea typeface="DengXian" charset="-122"/>
              <a:cs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5581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关系抽取评测结果</a:t>
            </a:r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93" y="981075"/>
            <a:ext cx="6999214" cy="5472113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78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Attention</a:t>
            </a:r>
            <a:r>
              <a:rPr kumimoji="1" lang="zh-CN" altLang="en-US" dirty="0" smtClean="0"/>
              <a:t>样例</a:t>
            </a:r>
            <a:endParaRPr kumimoji="1"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647" y="981075"/>
            <a:ext cx="5118705" cy="5472113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07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开源代码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KB2E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TransE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TransH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TransR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PTransE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https://</a:t>
            </a:r>
            <a:r>
              <a:rPr lang="en-US" altLang="zh-CN" dirty="0" err="1" smtClean="0"/>
              <a:t>github.com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thunlp</a:t>
            </a:r>
            <a:r>
              <a:rPr lang="en-US" altLang="zh-CN" dirty="0" smtClean="0"/>
              <a:t>/KB2E</a:t>
            </a:r>
          </a:p>
          <a:p>
            <a:pPr lvl="1"/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Fast-</a:t>
            </a:r>
            <a:r>
              <a:rPr lang="en-US" altLang="zh-CN" dirty="0" err="1">
                <a:solidFill>
                  <a:srgbClr val="FF0000"/>
                </a:solidFill>
              </a:rPr>
              <a:t>TransE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https://</a:t>
            </a:r>
            <a:r>
              <a:rPr lang="en-US" altLang="zh-CN" dirty="0" err="1"/>
              <a:t>github.com</a:t>
            </a:r>
            <a:r>
              <a:rPr lang="en-US" altLang="zh-CN" dirty="0"/>
              <a:t>/</a:t>
            </a:r>
            <a:r>
              <a:rPr lang="en-US" altLang="zh-CN" dirty="0" err="1"/>
              <a:t>thunlp</a:t>
            </a:r>
            <a:r>
              <a:rPr lang="en-US" altLang="zh-CN" dirty="0"/>
              <a:t>/Fast-</a:t>
            </a:r>
            <a:r>
              <a:rPr lang="en-US" altLang="zh-CN" dirty="0" err="1"/>
              <a:t>TransE</a:t>
            </a:r>
            <a:endParaRPr lang="en-US" altLang="zh-CN" dirty="0"/>
          </a:p>
          <a:p>
            <a:pPr lvl="1"/>
            <a:r>
              <a:rPr lang="zh-CN" altLang="en-US" dirty="0"/>
              <a:t>比</a:t>
            </a:r>
            <a:r>
              <a:rPr lang="en-US" altLang="zh-CN" dirty="0" smtClean="0"/>
              <a:t>KB2E-TransE</a:t>
            </a:r>
            <a:r>
              <a:rPr lang="zh-CN" altLang="en-US" dirty="0" smtClean="0"/>
              <a:t>速度提升</a:t>
            </a:r>
            <a:r>
              <a:rPr lang="en-US" altLang="zh-CN" b="1" dirty="0" smtClean="0">
                <a:solidFill>
                  <a:srgbClr val="FF0000"/>
                </a:solidFill>
              </a:rPr>
              <a:t>40</a:t>
            </a:r>
            <a:r>
              <a:rPr lang="zh-CN" altLang="en-US" b="1" dirty="0" smtClean="0">
                <a:solidFill>
                  <a:srgbClr val="FF0000"/>
                </a:solidFill>
              </a:rPr>
              <a:t>倍！！</a:t>
            </a:r>
            <a:endParaRPr lang="en-US" altLang="zh-CN" b="1" dirty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NRE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CNN</a:t>
            </a:r>
            <a:r>
              <a:rPr lang="zh-CN" altLang="en-US" dirty="0"/>
              <a:t>、</a:t>
            </a:r>
            <a:r>
              <a:rPr lang="en-US" altLang="zh-CN" dirty="0"/>
              <a:t>PCNN</a:t>
            </a:r>
            <a:r>
              <a:rPr lang="zh-CN" altLang="en-US" dirty="0"/>
              <a:t>、</a:t>
            </a:r>
            <a:r>
              <a:rPr lang="en-US" altLang="zh-CN" dirty="0" err="1"/>
              <a:t>x+ATT</a:t>
            </a:r>
            <a:endParaRPr lang="en-US" altLang="zh-CN" dirty="0"/>
          </a:p>
          <a:p>
            <a:pPr lvl="1"/>
            <a:r>
              <a:rPr lang="en-US" altLang="zh-CN" dirty="0"/>
              <a:t>https://</a:t>
            </a:r>
            <a:r>
              <a:rPr lang="en-US" altLang="zh-CN" dirty="0" err="1"/>
              <a:t>github.com</a:t>
            </a:r>
            <a:r>
              <a:rPr lang="en-US" altLang="zh-CN" dirty="0"/>
              <a:t>/</a:t>
            </a:r>
            <a:r>
              <a:rPr lang="en-US" altLang="zh-CN" dirty="0" err="1"/>
              <a:t>thunlp</a:t>
            </a:r>
            <a:r>
              <a:rPr lang="en-US" altLang="zh-CN" dirty="0"/>
              <a:t>/NRE</a:t>
            </a:r>
          </a:p>
          <a:p>
            <a:pPr lvl="1"/>
            <a:endParaRPr lang="en-US" altLang="zh-CN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692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论文列表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en-US" altLang="zh-CN" dirty="0" err="1" smtClean="0"/>
              <a:t>Yankai</a:t>
            </a:r>
            <a:r>
              <a:rPr lang="en-US" altLang="zh-CN" dirty="0" smtClean="0"/>
              <a:t> Lin, </a:t>
            </a:r>
            <a:r>
              <a:rPr lang="en-US" altLang="zh-CN" dirty="0" err="1" smtClean="0"/>
              <a:t>Shiqi</a:t>
            </a:r>
            <a:r>
              <a:rPr lang="en-US" altLang="zh-CN" dirty="0" smtClean="0"/>
              <a:t> Shen, </a:t>
            </a:r>
            <a:r>
              <a:rPr lang="en-US" altLang="zh-CN" dirty="0" err="1" smtClean="0"/>
              <a:t>Zhiyuan</a:t>
            </a:r>
            <a:r>
              <a:rPr lang="en-US" altLang="zh-CN" dirty="0" smtClean="0"/>
              <a:t> Liu, </a:t>
            </a:r>
            <a:r>
              <a:rPr lang="en-US" altLang="zh-CN" dirty="0" err="1" smtClean="0"/>
              <a:t>Huanbo</a:t>
            </a:r>
            <a:r>
              <a:rPr lang="en-US" altLang="zh-CN" dirty="0" smtClean="0"/>
              <a:t> Luan, </a:t>
            </a:r>
            <a:r>
              <a:rPr lang="en-US" altLang="zh-CN" dirty="0" err="1" smtClean="0"/>
              <a:t>Maosong</a:t>
            </a:r>
            <a:r>
              <a:rPr lang="en-US" altLang="zh-CN" dirty="0" smtClean="0"/>
              <a:t> Sun. Neural Relation Extraction with Selective Attention over Instances. The 54th Annual Meeting of the Association for Computational Linguistics (ACL 2016). </a:t>
            </a:r>
          </a:p>
          <a:p>
            <a:pPr algn="just"/>
            <a:r>
              <a:rPr lang="en-US" altLang="zh-CN" dirty="0" err="1"/>
              <a:t>Linlin</a:t>
            </a:r>
            <a:r>
              <a:rPr lang="en-US" altLang="zh-CN" dirty="0"/>
              <a:t> Wang, Zhu Cao, Gerard de </a:t>
            </a:r>
            <a:r>
              <a:rPr lang="en-US" altLang="zh-CN" dirty="0" err="1"/>
              <a:t>Melo</a:t>
            </a:r>
            <a:r>
              <a:rPr lang="en-US" altLang="zh-CN" dirty="0"/>
              <a:t>, </a:t>
            </a:r>
            <a:r>
              <a:rPr lang="en-US" altLang="zh-CN" dirty="0" err="1"/>
              <a:t>Zhiyuan</a:t>
            </a:r>
            <a:r>
              <a:rPr lang="en-US" altLang="zh-CN" dirty="0"/>
              <a:t> Liu. Relation Classification via Multi-Level Attention CNNs. The 54th Annual Meeting of the Association for Computational Linguistics (ACL 2016</a:t>
            </a:r>
            <a:r>
              <a:rPr lang="en-US" altLang="zh-CN" dirty="0" smtClean="0"/>
              <a:t>).</a:t>
            </a:r>
          </a:p>
          <a:p>
            <a:pPr algn="just"/>
            <a:r>
              <a:rPr lang="en-US" altLang="zh-CN" dirty="0" err="1"/>
              <a:t>Yankai</a:t>
            </a:r>
            <a:r>
              <a:rPr lang="en-US" altLang="zh-CN" dirty="0"/>
              <a:t> Lin, </a:t>
            </a:r>
            <a:r>
              <a:rPr lang="en-US" altLang="zh-CN" dirty="0" err="1"/>
              <a:t>Zhiyuan</a:t>
            </a:r>
            <a:r>
              <a:rPr lang="en-US" altLang="zh-CN" dirty="0"/>
              <a:t> Liu, </a:t>
            </a:r>
            <a:r>
              <a:rPr lang="en-US" altLang="zh-CN" dirty="0" err="1"/>
              <a:t>Maosong</a:t>
            </a:r>
            <a:r>
              <a:rPr lang="en-US" altLang="zh-CN" dirty="0"/>
              <a:t> Sun. Knowledge Representation Learning with Entities, Attributes and Relations. International Joint Conference on Artificial Intelligence (IJCAI 2016</a:t>
            </a:r>
            <a:r>
              <a:rPr lang="en-US" altLang="zh-CN" dirty="0" smtClean="0"/>
              <a:t>).</a:t>
            </a:r>
          </a:p>
          <a:p>
            <a:pPr algn="just"/>
            <a:r>
              <a:rPr lang="en-US" altLang="zh-CN" dirty="0" err="1"/>
              <a:t>Ruobing</a:t>
            </a:r>
            <a:r>
              <a:rPr lang="en-US" altLang="zh-CN" dirty="0"/>
              <a:t> </a:t>
            </a:r>
            <a:r>
              <a:rPr lang="en-US" altLang="zh-CN" dirty="0" err="1"/>
              <a:t>Xie</a:t>
            </a:r>
            <a:r>
              <a:rPr lang="en-US" altLang="zh-CN" dirty="0"/>
              <a:t>, </a:t>
            </a:r>
            <a:r>
              <a:rPr lang="en-US" altLang="zh-CN" dirty="0" err="1"/>
              <a:t>Zhiyuan</a:t>
            </a:r>
            <a:r>
              <a:rPr lang="en-US" altLang="zh-CN" dirty="0"/>
              <a:t> Liu, </a:t>
            </a:r>
            <a:r>
              <a:rPr lang="en-US" altLang="zh-CN" dirty="0" err="1"/>
              <a:t>Maosong</a:t>
            </a:r>
            <a:r>
              <a:rPr lang="en-US" altLang="zh-CN" dirty="0"/>
              <a:t> Sun. Representation Learning of Knowledge Graphs with Hierarchical Types. International Joint Conference on Artificial Intelligence (IJCAI 2016</a:t>
            </a:r>
            <a:r>
              <a:rPr lang="en-US" altLang="zh-CN" dirty="0" smtClean="0"/>
              <a:t>).</a:t>
            </a:r>
          </a:p>
          <a:p>
            <a:pPr algn="just"/>
            <a:r>
              <a:rPr lang="en-US" altLang="zh-CN" dirty="0" err="1" smtClean="0"/>
              <a:t>Ruobing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Xie</a:t>
            </a:r>
            <a:r>
              <a:rPr lang="en-US" altLang="zh-CN" dirty="0" smtClean="0"/>
              <a:t>, </a:t>
            </a:r>
            <a:r>
              <a:rPr lang="en-US" altLang="zh-CN" dirty="0" err="1" smtClean="0"/>
              <a:t>Zhiyuan</a:t>
            </a:r>
            <a:r>
              <a:rPr lang="en-US" altLang="zh-CN" dirty="0" smtClean="0"/>
              <a:t> Liu, </a:t>
            </a:r>
            <a:r>
              <a:rPr lang="en-US" altLang="zh-CN" dirty="0" err="1" smtClean="0"/>
              <a:t>Jia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Jia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Huanbo</a:t>
            </a:r>
            <a:r>
              <a:rPr lang="en-US" altLang="zh-CN" dirty="0" smtClean="0"/>
              <a:t> Luan, </a:t>
            </a:r>
            <a:r>
              <a:rPr lang="en-US" altLang="zh-CN" dirty="0" err="1" smtClean="0"/>
              <a:t>Maosong</a:t>
            </a:r>
            <a:r>
              <a:rPr lang="en-US" altLang="zh-CN" dirty="0" smtClean="0"/>
              <a:t> Sun. Representation Learning of Knowledge Graphs with Entity Descriptions. The 30th AAAI Conference on Artificial Intelligence (AAAI 2016).</a:t>
            </a:r>
          </a:p>
          <a:p>
            <a:pPr algn="just"/>
            <a:r>
              <a:rPr lang="en-US" altLang="zh-CN" dirty="0" err="1" smtClean="0"/>
              <a:t>Yankai</a:t>
            </a:r>
            <a:r>
              <a:rPr lang="en-US" altLang="zh-CN" dirty="0" smtClean="0"/>
              <a:t> Lin, </a:t>
            </a:r>
            <a:r>
              <a:rPr lang="en-US" altLang="zh-CN" dirty="0" err="1" smtClean="0"/>
              <a:t>Zhiyuan</a:t>
            </a:r>
            <a:r>
              <a:rPr lang="en-US" altLang="zh-CN" dirty="0" smtClean="0"/>
              <a:t> Liu, </a:t>
            </a:r>
            <a:r>
              <a:rPr lang="en-US" altLang="zh-CN" dirty="0" err="1" smtClean="0"/>
              <a:t>Huanbo</a:t>
            </a:r>
            <a:r>
              <a:rPr lang="en-US" altLang="zh-CN" dirty="0" smtClean="0"/>
              <a:t> Luan, </a:t>
            </a:r>
            <a:r>
              <a:rPr lang="en-US" altLang="zh-CN" dirty="0" err="1" smtClean="0"/>
              <a:t>Maosong</a:t>
            </a:r>
            <a:r>
              <a:rPr lang="en-US" altLang="zh-CN" dirty="0" smtClean="0"/>
              <a:t> Sun, </a:t>
            </a:r>
            <a:r>
              <a:rPr lang="en-US" altLang="zh-CN" dirty="0" err="1" smtClean="0"/>
              <a:t>Siwei</a:t>
            </a:r>
            <a:r>
              <a:rPr lang="en-US" altLang="zh-CN" dirty="0" smtClean="0"/>
              <a:t> Rao, Song Liu. Modeling Relation Paths for Representation Learning of Knowledge Bases. The Conference on Empirical Methods in Natural Language Processing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(EMNLP 2015).</a:t>
            </a:r>
          </a:p>
          <a:p>
            <a:pPr algn="just"/>
            <a:r>
              <a:rPr lang="en-US" altLang="zh-CN" dirty="0" err="1"/>
              <a:t>Yankai</a:t>
            </a:r>
            <a:r>
              <a:rPr lang="en-US" altLang="zh-CN" dirty="0"/>
              <a:t> Lin, </a:t>
            </a:r>
            <a:r>
              <a:rPr lang="en-US" altLang="zh-CN" dirty="0" err="1"/>
              <a:t>Zhiyuan</a:t>
            </a:r>
            <a:r>
              <a:rPr lang="en-US" altLang="zh-CN" dirty="0"/>
              <a:t> Liu, </a:t>
            </a:r>
            <a:r>
              <a:rPr lang="en-US" altLang="zh-CN" dirty="0" err="1"/>
              <a:t>Maosong</a:t>
            </a:r>
            <a:r>
              <a:rPr lang="en-US" altLang="zh-CN" dirty="0"/>
              <a:t> Sun, Yang Liu, Xuan Zhu. Learning Entity and Relation </a:t>
            </a:r>
            <a:r>
              <a:rPr lang="en-US" altLang="zh-CN" dirty="0" err="1"/>
              <a:t>Embeddings</a:t>
            </a:r>
            <a:r>
              <a:rPr lang="en-US" altLang="zh-CN" dirty="0"/>
              <a:t> for Knowledge Graph </a:t>
            </a:r>
            <a:r>
              <a:rPr lang="en-US" altLang="zh-CN" dirty="0" err="1"/>
              <a:t>Completion.The</a:t>
            </a:r>
            <a:r>
              <a:rPr lang="en-US" altLang="zh-CN" dirty="0"/>
              <a:t> 29th AAAI Conference on Artificial Intelligence (AAAI 2015).</a:t>
            </a:r>
            <a:endParaRPr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9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知识表示与社会计算融合展望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构建</a:t>
            </a:r>
            <a:r>
              <a:rPr lang="zh-CN" altLang="en-US" dirty="0" smtClean="0">
                <a:solidFill>
                  <a:srgbClr val="FF0000"/>
                </a:solidFill>
              </a:rPr>
              <a:t>带关系</a:t>
            </a:r>
            <a:r>
              <a:rPr lang="zh-CN" altLang="en-US" dirty="0">
                <a:solidFill>
                  <a:srgbClr val="FF0000"/>
                </a:solidFill>
              </a:rPr>
              <a:t>标签的社会网络</a:t>
            </a:r>
            <a:r>
              <a:rPr lang="zh-CN" altLang="en-US" dirty="0"/>
              <a:t>，更精确</a:t>
            </a:r>
            <a:r>
              <a:rPr lang="zh-CN" altLang="en-US" dirty="0" smtClean="0"/>
              <a:t>地构建用户</a:t>
            </a:r>
            <a:r>
              <a:rPr lang="zh-CN" altLang="en-US" dirty="0"/>
              <a:t>关系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 smtClean="0"/>
              <a:t>构建</a:t>
            </a:r>
            <a:r>
              <a:rPr lang="zh-CN" altLang="en-US" dirty="0" smtClean="0">
                <a:solidFill>
                  <a:srgbClr val="FF0000"/>
                </a:solidFill>
              </a:rPr>
              <a:t>面向专业领域的知识图谱</a:t>
            </a:r>
            <a:r>
              <a:rPr lang="zh-CN" altLang="en-US" dirty="0" smtClean="0"/>
              <a:t>，实现对社会网络中用户的知识计算与标注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 smtClean="0"/>
              <a:t>构建</a:t>
            </a:r>
            <a:r>
              <a:rPr lang="zh-CN" altLang="en-US" dirty="0" smtClean="0">
                <a:solidFill>
                  <a:srgbClr val="FF0000"/>
                </a:solidFill>
              </a:rPr>
              <a:t>面向人文领域</a:t>
            </a:r>
            <a:r>
              <a:rPr lang="zh-CN" altLang="en-US" dirty="0">
                <a:solidFill>
                  <a:srgbClr val="FF0000"/>
                </a:solidFill>
              </a:rPr>
              <a:t>的知识</a:t>
            </a:r>
            <a:r>
              <a:rPr lang="zh-CN" altLang="en-US" dirty="0" smtClean="0">
                <a:solidFill>
                  <a:srgbClr val="FF0000"/>
                </a:solidFill>
              </a:rPr>
              <a:t>图谱</a:t>
            </a:r>
            <a:r>
              <a:rPr lang="zh-CN" altLang="en-US" dirty="0" smtClean="0"/>
              <a:t>，用于</a:t>
            </a:r>
            <a:r>
              <a:rPr lang="zh-CN" altLang="en-US" dirty="0"/>
              <a:t>计算</a:t>
            </a:r>
            <a:r>
              <a:rPr lang="zh-CN" altLang="en-US" dirty="0" smtClean="0"/>
              <a:t>社会学的</a:t>
            </a:r>
            <a:r>
              <a:rPr lang="zh-CN" altLang="en-US" dirty="0"/>
              <a:t>相关</a:t>
            </a:r>
            <a:r>
              <a:rPr lang="zh-CN" altLang="en-US" dirty="0" smtClean="0"/>
              <a:t>研究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 smtClean="0"/>
              <a:t>从知识图谱中</a:t>
            </a:r>
            <a:r>
              <a:rPr lang="zh-CN" altLang="en-US" dirty="0" smtClean="0">
                <a:solidFill>
                  <a:srgbClr val="FF0000"/>
                </a:solidFill>
              </a:rPr>
              <a:t>抽取推理规则</a:t>
            </a:r>
            <a:r>
              <a:rPr lang="zh-CN" altLang="en-US" dirty="0" smtClean="0"/>
              <a:t>，为寻找因果关系提供证据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0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 smtClean="0"/>
              <a:t>感谢各位老师同学</a:t>
            </a:r>
            <a:endParaRPr lang="en-US" sz="7200" dirty="0"/>
          </a:p>
        </p:txBody>
      </p:sp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http://</a:t>
            </a:r>
            <a:r>
              <a:rPr lang="en-US" altLang="zh-CN" dirty="0" err="1"/>
              <a:t>nlp.csai.tsinghua.edu.cn</a:t>
            </a:r>
            <a:r>
              <a:rPr lang="en-US" altLang="zh-CN" dirty="0"/>
              <a:t>/~</a:t>
            </a:r>
            <a:r>
              <a:rPr lang="en-US" altLang="zh-CN" dirty="0" err="1"/>
              <a:t>lzy</a:t>
            </a:r>
            <a:r>
              <a:rPr lang="en-US" altLang="zh-CN" dirty="0"/>
              <a:t>/</a:t>
            </a:r>
          </a:p>
          <a:p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3302000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知识图谱实体与关系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知识图谱包括实体与关系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节点代表实体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连边代表关系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事实可以用三元组表示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(head,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tail)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代表知识图谱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WordNet:</a:t>
            </a:r>
            <a:r>
              <a:rPr lang="zh-CN" altLang="en-US" dirty="0" smtClean="0"/>
              <a:t> 语言知识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Freebase:</a:t>
            </a:r>
            <a:r>
              <a:rPr lang="zh-CN" altLang="en-US" dirty="0" smtClean="0"/>
              <a:t> 世界知识</a:t>
            </a:r>
            <a:endParaRPr lang="en-US" altLang="zh-CN" dirty="0" smtClean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725613"/>
            <a:ext cx="4029075" cy="4400550"/>
          </a:xfrm>
        </p:spPr>
      </p:pic>
    </p:spTree>
    <p:extLst>
      <p:ext uri="{BB962C8B-B14F-4D97-AF65-F5344CB8AC3E}">
        <p14:creationId xmlns:p14="http://schemas.microsoft.com/office/powerpoint/2010/main" val="30826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人类文化史的定量研究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17961"/>
            <a:ext cx="5652120" cy="1907016"/>
          </a:xfrm>
          <a:prstGeom prst="rect">
            <a:avLst/>
          </a:prstGeom>
        </p:spPr>
      </p:pic>
      <p:pic>
        <p:nvPicPr>
          <p:cNvPr id="13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952" y="2715358"/>
            <a:ext cx="4038600" cy="3804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00" y="2732293"/>
            <a:ext cx="3845236" cy="380490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754567" y="1046066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latin typeface="Heiti SC Light" charset="-122"/>
                <a:ea typeface="Heiti SC Light" charset="-122"/>
                <a:cs typeface="Heiti SC Light" charset="-122"/>
              </a:rPr>
              <a:t>Science</a:t>
            </a:r>
            <a:r>
              <a:rPr kumimoji="1" lang="zh-CN" altLang="en-US" sz="2400" dirty="0" smtClean="0">
                <a:latin typeface="Heiti SC Light" charset="-122"/>
                <a:ea typeface="Heiti SC Light" charset="-122"/>
                <a:cs typeface="Heiti SC Light" charset="-122"/>
              </a:rPr>
              <a:t> </a:t>
            </a:r>
            <a:r>
              <a:rPr kumimoji="1" lang="en-US" altLang="zh-CN" sz="2400" dirty="0" smtClean="0">
                <a:latin typeface="Heiti SC Light" charset="-122"/>
                <a:ea typeface="Heiti SC Light" charset="-122"/>
                <a:cs typeface="Heiti SC Light" charset="-122"/>
              </a:rPr>
              <a:t>2014</a:t>
            </a:r>
          </a:p>
          <a:p>
            <a:r>
              <a:rPr kumimoji="1" lang="zh-CN" altLang="en-US" sz="2400" dirty="0" smtClean="0">
                <a:latin typeface="Heiti SC Light" charset="-122"/>
                <a:ea typeface="Heiti SC Light" charset="-122"/>
                <a:cs typeface="Heiti SC Light" charset="-122"/>
              </a:rPr>
              <a:t>利用知识图谱中的名人信息</a:t>
            </a:r>
            <a:endParaRPr kumimoji="1" lang="en-US" altLang="zh-CN" sz="2400" dirty="0" smtClean="0">
              <a:latin typeface="Heiti SC Light" charset="-122"/>
              <a:ea typeface="Heiti SC Light" charset="-122"/>
              <a:cs typeface="Heiti SC Light" charset="-122"/>
            </a:endParaRPr>
          </a:p>
          <a:p>
            <a:r>
              <a:rPr kumimoji="1" lang="zh-CN" altLang="en-US" sz="2400" dirty="0" smtClean="0">
                <a:latin typeface="Heiti SC Light" charset="-122"/>
                <a:ea typeface="Heiti SC Light" charset="-122"/>
                <a:cs typeface="Heiti SC Light" charset="-122"/>
                <a:sym typeface="Wingdings"/>
              </a:rPr>
              <a:t>出生地点  死亡地点</a:t>
            </a:r>
            <a:endParaRPr kumimoji="1" lang="zh-CN" altLang="en-US" sz="2400" dirty="0"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94957" y="6488668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Heiti SC Light" charset="-122"/>
                <a:ea typeface="Heiti SC Light" charset="-122"/>
                <a:cs typeface="Heiti SC Light" charset="-122"/>
              </a:rPr>
              <a:t>Winckelmann </a:t>
            </a:r>
            <a:r>
              <a:rPr lang="en-US" altLang="zh-CN" smtClean="0">
                <a:latin typeface="Heiti SC Light" charset="-122"/>
                <a:ea typeface="Heiti SC Light" charset="-122"/>
                <a:cs typeface="Heiti SC Light" charset="-122"/>
              </a:rPr>
              <a:t>Corpus</a:t>
            </a:r>
            <a:endParaRPr lang="en-US" altLang="zh-CN" sz="4800" dirty="0">
              <a:effectLst/>
              <a:latin typeface="Heiti SC Light" charset="-122"/>
              <a:ea typeface="Heiti SC Light" charset="-122"/>
              <a:cs typeface="Heiti SC Light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97375" y="6488668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latin typeface="Heiti SC Light" charset="-122"/>
                <a:ea typeface="Heiti SC Light" charset="-122"/>
                <a:cs typeface="Heiti SC Light" charset="-122"/>
              </a:rPr>
              <a:t>Freebase</a:t>
            </a:r>
            <a:endParaRPr lang="en-US" altLang="zh-CN" sz="4800" dirty="0">
              <a:effectLst/>
              <a:latin typeface="Heiti SC Light" charset="-122"/>
              <a:ea typeface="Heiti SC Light" charset="-122"/>
              <a:cs typeface="Heiti SC 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0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社会知识图谱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利用知识图谱标注社会网络用户兴趣</a:t>
            </a:r>
            <a:endParaRPr 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6832"/>
            <a:ext cx="9144000" cy="292994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623448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Yang, </a:t>
            </a:r>
            <a:r>
              <a:rPr lang="en-US" altLang="zh-CN" dirty="0" err="1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Zhilin</a:t>
            </a:r>
            <a:r>
              <a:rPr lang="en-US" altLang="zh-CN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, </a:t>
            </a:r>
            <a:r>
              <a:rPr lang="en-US" altLang="zh-CN" dirty="0" err="1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Jie</a:t>
            </a:r>
            <a:r>
              <a:rPr lang="en-US" altLang="zh-CN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Tang, and William Cohen. </a:t>
            </a:r>
            <a:r>
              <a:rPr lang="en-US" altLang="zh-CN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Multi-Modal </a:t>
            </a:r>
            <a:r>
              <a:rPr lang="en-US" altLang="zh-CN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Bayesian </a:t>
            </a:r>
            <a:r>
              <a:rPr lang="en-US" altLang="zh-CN" dirty="0" err="1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Embeddings</a:t>
            </a:r>
            <a:r>
              <a:rPr lang="en-US" altLang="zh-CN" dirty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for Learning Social Knowledge Graphs</a:t>
            </a:r>
            <a:r>
              <a:rPr lang="en-US" altLang="zh-CN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.</a:t>
            </a:r>
            <a:r>
              <a:rPr lang="zh-CN" altLang="en-US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AAAI</a:t>
            </a:r>
            <a:r>
              <a:rPr lang="zh-CN" altLang="en-US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 </a:t>
            </a:r>
            <a:r>
              <a:rPr lang="en-US" altLang="zh-CN" dirty="0" smtClean="0">
                <a:solidFill>
                  <a:srgbClr val="222222"/>
                </a:solidFill>
                <a:latin typeface="DengXian" charset="-122"/>
                <a:ea typeface="DengXian" charset="-122"/>
                <a:cs typeface="DengXian" charset="-122"/>
              </a:rPr>
              <a:t>2016.</a:t>
            </a:r>
            <a:endParaRPr lang="en-US" dirty="0">
              <a:latin typeface="DengXian" charset="-122"/>
              <a:ea typeface="DengXian" charset="-122"/>
              <a:cs typeface="DengXian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63688" y="3717032"/>
            <a:ext cx="727280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5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知识表示的挑战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知识图谱的典型表示方案</a:t>
            </a:r>
            <a:endParaRPr lang="en-US" altLang="zh-CN" smtClean="0"/>
          </a:p>
          <a:p>
            <a:pPr lvl="1"/>
            <a:r>
              <a:rPr lang="zh-CN" altLang="en-US" smtClean="0"/>
              <a:t>基于符号表示的三元组（</a:t>
            </a:r>
            <a:r>
              <a:rPr lang="en-US" altLang="zh-CN" smtClean="0"/>
              <a:t>RDF</a:t>
            </a:r>
            <a:r>
              <a:rPr lang="zh-CN" altLang="en-US" smtClean="0"/>
              <a:t>）</a:t>
            </a:r>
            <a:endParaRPr lang="en-US" altLang="zh-CN" smtClean="0"/>
          </a:p>
          <a:p>
            <a:pPr lvl="1"/>
            <a:r>
              <a:rPr lang="zh-CN" altLang="en-US" smtClean="0"/>
              <a:t>无法有效计算实体间的语义关系</a:t>
            </a:r>
            <a:endParaRPr lang="en-US" altLang="zh-CN" smtClean="0"/>
          </a:p>
          <a:p>
            <a:r>
              <a:rPr lang="zh-CN" altLang="en-US" smtClean="0"/>
              <a:t>解决方案：将知识映射到低维向量空间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05064"/>
            <a:ext cx="3384376" cy="2060056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4190603" y="4768241"/>
            <a:ext cx="1008112" cy="50405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589" y="3748674"/>
            <a:ext cx="2623082" cy="2543190"/>
          </a:xfrm>
          <a:prstGeom prst="rect">
            <a:avLst/>
          </a:prstGeom>
        </p:spPr>
      </p:pic>
      <p:pic>
        <p:nvPicPr>
          <p:cNvPr id="7" name="Picture 4" descr="http://colah.github.io/posts/2014-07-NLP-RNNs-Representations/img/Socher-ImageClass-tSNE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3552" y="3774899"/>
            <a:ext cx="2449964" cy="2190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TransE:</a:t>
            </a:r>
            <a:r>
              <a:rPr lang="zh-CN" altLang="en-US" smtClean="0"/>
              <a:t> 将关系表示为翻译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对每个事实 </a:t>
            </a:r>
            <a:r>
              <a:rPr lang="en-US" altLang="zh-CN" smtClean="0"/>
              <a:t>(head,</a:t>
            </a:r>
            <a:r>
              <a:rPr lang="zh-CN" altLang="en-US" smtClean="0"/>
              <a:t> </a:t>
            </a:r>
            <a:r>
              <a:rPr lang="en-US" altLang="zh-CN" smtClean="0"/>
              <a:t>relation,</a:t>
            </a:r>
            <a:r>
              <a:rPr lang="zh-CN" altLang="en-US" smtClean="0"/>
              <a:t> </a:t>
            </a:r>
            <a:r>
              <a:rPr lang="en-US" altLang="zh-CN" smtClean="0"/>
              <a:t>tail)</a:t>
            </a:r>
            <a:r>
              <a:rPr lang="zh-CN" altLang="en-US" smtClean="0"/>
              <a:t>，将其中的</a:t>
            </a:r>
            <a:r>
              <a:rPr lang="en-US" altLang="zh-CN" smtClean="0"/>
              <a:t>relation</a:t>
            </a:r>
            <a:r>
              <a:rPr lang="zh-CN" altLang="en-US" smtClean="0"/>
              <a:t>作为从</a:t>
            </a:r>
            <a:r>
              <a:rPr lang="en-US" altLang="zh-CN" smtClean="0"/>
              <a:t>head</a:t>
            </a:r>
            <a:r>
              <a:rPr lang="zh-CN" altLang="en-US" smtClean="0"/>
              <a:t>到</a:t>
            </a:r>
            <a:r>
              <a:rPr lang="en-US" altLang="zh-CN" smtClean="0"/>
              <a:t>tail</a:t>
            </a:r>
            <a:r>
              <a:rPr lang="zh-CN" altLang="en-US" smtClean="0"/>
              <a:t>的翻译操作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41" y="2492896"/>
            <a:ext cx="2977987" cy="3163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253" y="2492896"/>
            <a:ext cx="3767163" cy="3163584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3900290" y="3503352"/>
            <a:ext cx="956142" cy="813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4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18248</TotalTime>
  <Words>1220</Words>
  <Application>Microsoft Macintosh PowerPoint</Application>
  <PresentationFormat>全屏显示(4:3)</PresentationFormat>
  <Paragraphs>471</Paragraphs>
  <Slides>48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1" baseType="lpstr">
      <vt:lpstr>-apple-system</vt:lpstr>
      <vt:lpstr>Arial</vt:lpstr>
      <vt:lpstr>Calibri</vt:lpstr>
      <vt:lpstr>Courier New</vt:lpstr>
      <vt:lpstr>DengXian</vt:lpstr>
      <vt:lpstr>Georgia</vt:lpstr>
      <vt:lpstr>Heiti SC Light</vt:lpstr>
      <vt:lpstr>Helvetica Light</vt:lpstr>
      <vt:lpstr>Times New Roman</vt:lpstr>
      <vt:lpstr>Wingdings</vt:lpstr>
      <vt:lpstr>黑体</vt:lpstr>
      <vt:lpstr>宋体</vt:lpstr>
      <vt:lpstr>1_Office 主题</vt:lpstr>
      <vt:lpstr>知识表示及其应用</vt:lpstr>
      <vt:lpstr>分布式表示方案</vt:lpstr>
      <vt:lpstr>分布式表示的优势</vt:lpstr>
      <vt:lpstr>分布式表示的优势</vt:lpstr>
      <vt:lpstr>知识图谱实体与关系</vt:lpstr>
      <vt:lpstr>人类文化史的定量研究</vt:lpstr>
      <vt:lpstr>社会知识图谱</vt:lpstr>
      <vt:lpstr>知识表示的挑战</vt:lpstr>
      <vt:lpstr>TransE: 将关系表示为翻译</vt:lpstr>
      <vt:lpstr>TransE: 将关系表示为翻译</vt:lpstr>
      <vt:lpstr>评价任务：链接预测</vt:lpstr>
      <vt:lpstr>评价任务：链接预测</vt:lpstr>
      <vt:lpstr>链接预测性能比较</vt:lpstr>
      <vt:lpstr>TransE样例</vt:lpstr>
      <vt:lpstr>TransE样例</vt:lpstr>
      <vt:lpstr>TransE样例</vt:lpstr>
      <vt:lpstr>TransE样例</vt:lpstr>
      <vt:lpstr>TransE样例</vt:lpstr>
      <vt:lpstr>知识表示与关系抽取</vt:lpstr>
      <vt:lpstr>融合文本与知识进行关系抽取</vt:lpstr>
      <vt:lpstr>利用CNN进行文本关系抽取</vt:lpstr>
      <vt:lpstr>融合文本与知识进行关系抽取</vt:lpstr>
      <vt:lpstr>关系抽取结果</vt:lpstr>
      <vt:lpstr>融合实体描述的知识表示</vt:lpstr>
      <vt:lpstr>融合实体描述的知识表示</vt:lpstr>
      <vt:lpstr>Zero-shot场景下的关系预测</vt:lpstr>
      <vt:lpstr>融合实体所在句子的知识表示</vt:lpstr>
      <vt:lpstr>融合实体所在句子的知识表示</vt:lpstr>
      <vt:lpstr>样例</vt:lpstr>
      <vt:lpstr>知识表示与关系抽取</vt:lpstr>
      <vt:lpstr>利用关系路径进行关系抽取</vt:lpstr>
      <vt:lpstr>利用关系路径进行关系抽取</vt:lpstr>
      <vt:lpstr>PTransE：考虑关系路径的TransE</vt:lpstr>
      <vt:lpstr>Path-based TransE</vt:lpstr>
      <vt:lpstr>关系抽取结果</vt:lpstr>
      <vt:lpstr>PTransE样例</vt:lpstr>
      <vt:lpstr>PTransE样例</vt:lpstr>
      <vt:lpstr>知识表示与关系抽取</vt:lpstr>
      <vt:lpstr>远程监督关系抽取的多实例问题</vt:lpstr>
      <vt:lpstr>Sentence-Level Attention</vt:lpstr>
      <vt:lpstr>关系抽取评测结果</vt:lpstr>
      <vt:lpstr>关系抽取评测结果</vt:lpstr>
      <vt:lpstr>关系抽取评测结果</vt:lpstr>
      <vt:lpstr>Attention样例</vt:lpstr>
      <vt:lpstr>开源代码</vt:lpstr>
      <vt:lpstr>论文列表</vt:lpstr>
      <vt:lpstr>知识表示与社会计算融合展望</vt:lpstr>
      <vt:lpstr>感谢各位老师同学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互联网环境中文深度计算的基本理论与方法</dc:title>
  <dc:creator>Yang Liu</dc:creator>
  <cp:lastModifiedBy>Zhiyuan Liu</cp:lastModifiedBy>
  <cp:revision>5033</cp:revision>
  <cp:lastPrinted>2012-06-19T17:31:34Z</cp:lastPrinted>
  <dcterms:created xsi:type="dcterms:W3CDTF">2012-06-16T21:36:15Z</dcterms:created>
  <dcterms:modified xsi:type="dcterms:W3CDTF">2016-10-31T02:29:54Z</dcterms:modified>
</cp:coreProperties>
</file>